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6" r:id="rId2"/>
    <p:sldId id="263" r:id="rId3"/>
    <p:sldId id="265" r:id="rId4"/>
    <p:sldId id="270" r:id="rId5"/>
    <p:sldId id="264" r:id="rId6"/>
    <p:sldId id="257" r:id="rId7"/>
    <p:sldId id="266" r:id="rId8"/>
    <p:sldId id="269" r:id="rId9"/>
    <p:sldId id="258" r:id="rId10"/>
    <p:sldId id="267" r:id="rId11"/>
    <p:sldId id="268" r:id="rId12"/>
    <p:sldId id="259" r:id="rId13"/>
    <p:sldId id="260" r:id="rId14"/>
    <p:sldId id="261"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6588" autoAdjust="0"/>
  </p:normalViewPr>
  <p:slideViewPr>
    <p:cSldViewPr snapToGrid="0">
      <p:cViewPr varScale="1">
        <p:scale>
          <a:sx n="52" d="100"/>
          <a:sy n="52" d="100"/>
        </p:scale>
        <p:origin x="119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EC439-6118-4339-895C-85C9D2FAE94B}" type="datetimeFigureOut">
              <a:rPr lang="en-GB" smtClean="0"/>
              <a:t>07/05/2019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7DB4D19-1555-4EFF-BED3-D10AE23373A7}" type="slidenum">
              <a:rPr lang="en-GB" smtClean="0"/>
              <a:t>‹#›</a:t>
            </a:fld>
            <a:endParaRPr lang="en-GB"/>
          </a:p>
        </p:txBody>
      </p:sp>
    </p:spTree>
    <p:extLst>
      <p:ext uri="{BB962C8B-B14F-4D97-AF65-F5344CB8AC3E}">
        <p14:creationId xmlns:p14="http://schemas.microsoft.com/office/powerpoint/2010/main" val="16410602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presentation we will look at maximum likelihood estimation with right censoring. I will start with some introductory concepts and then harry will continue on with some derivations of the MLE’s in cases where alpha is known, nick will then consider the case when alpha is unknown and finally </a:t>
            </a:r>
            <a:r>
              <a:rPr lang="en-GB" dirty="0" err="1"/>
              <a:t>kevin</a:t>
            </a:r>
            <a:r>
              <a:rPr lang="en-GB" dirty="0"/>
              <a:t> will finish us off looking at different types of parametric distributions. </a:t>
            </a:r>
          </a:p>
        </p:txBody>
      </p:sp>
      <p:sp>
        <p:nvSpPr>
          <p:cNvPr id="4" name="Slide Number Placeholder 3"/>
          <p:cNvSpPr>
            <a:spLocks noGrp="1"/>
          </p:cNvSpPr>
          <p:nvPr>
            <p:ph type="sldNum" sz="quarter" idx="5"/>
          </p:nvPr>
        </p:nvSpPr>
        <p:spPr/>
        <p:txBody>
          <a:bodyPr/>
          <a:lstStyle/>
          <a:p>
            <a:fld id="{77DB4D19-1555-4EFF-BED3-D10AE23373A7}" type="slidenum">
              <a:rPr lang="en-GB" smtClean="0"/>
              <a:t>1</a:t>
            </a:fld>
            <a:endParaRPr lang="en-GB"/>
          </a:p>
        </p:txBody>
      </p:sp>
    </p:spTree>
    <p:extLst>
      <p:ext uri="{BB962C8B-B14F-4D97-AF65-F5344CB8AC3E}">
        <p14:creationId xmlns:p14="http://schemas.microsoft.com/office/powerpoint/2010/main" val="4034758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Survival analysis is slightly different from other branches of statistics we have looked at in the past, as it uses time to event data. It is often used in important medical studies but does have many uses outside of that. In survival analysis we are studying the time that passes until an event occurs and at what rate it happens within a group. That event could be relapse, death, failure of a machine part or maybe something more positive like pregnancy though that may not be the case for some I suppose.</a:t>
            </a:r>
          </a:p>
        </p:txBody>
      </p:sp>
      <p:sp>
        <p:nvSpPr>
          <p:cNvPr id="4" name="Slide Number Placeholder 3"/>
          <p:cNvSpPr>
            <a:spLocks noGrp="1"/>
          </p:cNvSpPr>
          <p:nvPr>
            <p:ph type="sldNum" sz="quarter" idx="5"/>
          </p:nvPr>
        </p:nvSpPr>
        <p:spPr/>
        <p:txBody>
          <a:bodyPr/>
          <a:lstStyle/>
          <a:p>
            <a:fld id="{77DB4D19-1555-4EFF-BED3-D10AE23373A7}" type="slidenum">
              <a:rPr lang="en-GB" smtClean="0"/>
              <a:t>2</a:t>
            </a:fld>
            <a:endParaRPr lang="en-GB"/>
          </a:p>
        </p:txBody>
      </p:sp>
    </p:spTree>
    <p:extLst>
      <p:ext uri="{BB962C8B-B14F-4D97-AF65-F5344CB8AC3E}">
        <p14:creationId xmlns:p14="http://schemas.microsoft.com/office/powerpoint/2010/main" val="2167762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Censoring is when we have incomplete data for an individual, in the case of right censoring we know that the time t is larger than the time we have recorded.   This can happen for a couple of reasons, some studies end after a certain time so the event may not have occurred for some people but is known to be greater than the time of the study as may be the case for patient A, some studies end after a certain amount of people have had the event so many patients will be cut off for that reason, again this may have happened to patient and some people may leave the study randomly, for personal reasons, this may have happened to Patient B. For both patients we know that the event happened after time t.</a:t>
            </a:r>
          </a:p>
        </p:txBody>
      </p:sp>
      <p:sp>
        <p:nvSpPr>
          <p:cNvPr id="4" name="Slide Number Placeholder 3"/>
          <p:cNvSpPr>
            <a:spLocks noGrp="1"/>
          </p:cNvSpPr>
          <p:nvPr>
            <p:ph type="sldNum" sz="quarter" idx="5"/>
          </p:nvPr>
        </p:nvSpPr>
        <p:spPr/>
        <p:txBody>
          <a:bodyPr/>
          <a:lstStyle/>
          <a:p>
            <a:fld id="{77DB4D19-1555-4EFF-BED3-D10AE23373A7}" type="slidenum">
              <a:rPr lang="en-GB" smtClean="0"/>
              <a:t>3</a:t>
            </a:fld>
            <a:endParaRPr lang="en-GB"/>
          </a:p>
        </p:txBody>
      </p:sp>
    </p:spTree>
    <p:extLst>
      <p:ext uri="{BB962C8B-B14F-4D97-AF65-F5344CB8AC3E}">
        <p14:creationId xmlns:p14="http://schemas.microsoft.com/office/powerpoint/2010/main" val="1703793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are going to use some data that we have got from the survival package in R, it is time to event data labelled ‘cancer’. This was the name given in the package, it could be time until death for a terminally ill cancer patient or maybe it could be the time until recovery for a patient with a less fatal type of cancer. We chose this data set because it had a lot of results but most importantly it had censored data, this can be found in the </a:t>
            </a:r>
            <a:r>
              <a:rPr lang="en-GB" dirty="0" err="1"/>
              <a:t>cancer.status</a:t>
            </a:r>
            <a:r>
              <a:rPr lang="en-GB" dirty="0"/>
              <a:t> column, marked with a 0 if it is censored or a 1 if it is uncensored. There is also a </a:t>
            </a:r>
            <a:r>
              <a:rPr lang="en-GB" dirty="0" err="1"/>
              <a:t>cancer.sex</a:t>
            </a:r>
            <a:r>
              <a:rPr lang="en-GB" dirty="0"/>
              <a:t> column which tells us the sex of the patient however we will ignore this for the minute. You will notice the censored data still has a value in the </a:t>
            </a:r>
            <a:r>
              <a:rPr lang="en-GB" dirty="0" err="1"/>
              <a:t>cancer.time</a:t>
            </a:r>
            <a:r>
              <a:rPr lang="en-GB" dirty="0"/>
              <a:t> column. This represents the last time we knew that the event had not happened to the patient. So if we look at patient 3, after 1010 days the event had not occurred but beyond that we do not know. </a:t>
            </a:r>
          </a:p>
        </p:txBody>
      </p:sp>
      <p:sp>
        <p:nvSpPr>
          <p:cNvPr id="4" name="Slide Number Placeholder 3"/>
          <p:cNvSpPr>
            <a:spLocks noGrp="1"/>
          </p:cNvSpPr>
          <p:nvPr>
            <p:ph type="sldNum" sz="quarter" idx="5"/>
          </p:nvPr>
        </p:nvSpPr>
        <p:spPr/>
        <p:txBody>
          <a:bodyPr/>
          <a:lstStyle/>
          <a:p>
            <a:fld id="{77DB4D19-1555-4EFF-BED3-D10AE23373A7}" type="slidenum">
              <a:rPr lang="en-GB" smtClean="0"/>
              <a:t>4</a:t>
            </a:fld>
            <a:endParaRPr lang="en-GB"/>
          </a:p>
        </p:txBody>
      </p:sp>
    </p:spTree>
    <p:extLst>
      <p:ext uri="{BB962C8B-B14F-4D97-AF65-F5344CB8AC3E}">
        <p14:creationId xmlns:p14="http://schemas.microsoft.com/office/powerpoint/2010/main" val="18265329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function we will be focussed on mostly is the survival function and this gives the probability a patient will not experience an event until time t. It is given by s(t) = probability = 1 – F(t) but only when no data is censored. When we have censored data we can use the Kaplan-Meier method or parametric estimations. The hazard function or hazard rate is also important in survival analysis, it can be defined as the limit of this probability which can be shown to be equal to f(t)/S(t) where f(t) is the PDF and S(t) is the survival function. This relationship will be important when harry is deriving the maximum likelihood estimate. </a:t>
            </a:r>
          </a:p>
        </p:txBody>
      </p:sp>
      <p:sp>
        <p:nvSpPr>
          <p:cNvPr id="4" name="Slide Number Placeholder 3"/>
          <p:cNvSpPr>
            <a:spLocks noGrp="1"/>
          </p:cNvSpPr>
          <p:nvPr>
            <p:ph type="sldNum" sz="quarter" idx="5"/>
          </p:nvPr>
        </p:nvSpPr>
        <p:spPr/>
        <p:txBody>
          <a:bodyPr/>
          <a:lstStyle/>
          <a:p>
            <a:fld id="{77DB4D19-1555-4EFF-BED3-D10AE23373A7}" type="slidenum">
              <a:rPr lang="en-GB" smtClean="0"/>
              <a:t>5</a:t>
            </a:fld>
            <a:endParaRPr lang="en-GB"/>
          </a:p>
        </p:txBody>
      </p:sp>
    </p:spTree>
    <p:extLst>
      <p:ext uri="{BB962C8B-B14F-4D97-AF65-F5344CB8AC3E}">
        <p14:creationId xmlns:p14="http://schemas.microsoft.com/office/powerpoint/2010/main" val="947883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Weibull distribution is often used in survival analysis, the reason for this will be shown by </a:t>
            </a:r>
            <a:r>
              <a:rPr lang="en-GB" dirty="0" err="1"/>
              <a:t>kevin</a:t>
            </a:r>
            <a:r>
              <a:rPr lang="en-GB" dirty="0"/>
              <a:t> later on, it is a continuous probability distribution for random variables which take values between zero and infinity. We have two parameters, alpha the shape parameter and </a:t>
            </a:r>
            <a:r>
              <a:rPr lang="en-GB" dirty="0" err="1"/>
              <a:t>lamda</a:t>
            </a:r>
            <a:r>
              <a:rPr lang="en-GB" dirty="0"/>
              <a:t> the scale parameter. We have f(t) the probability density function , the CDF and h(t) the hazard function. We will use the Weibull distribution to estimate the survival function S(t) </a:t>
            </a:r>
          </a:p>
        </p:txBody>
      </p:sp>
      <p:sp>
        <p:nvSpPr>
          <p:cNvPr id="4" name="Slide Number Placeholder 3"/>
          <p:cNvSpPr>
            <a:spLocks noGrp="1"/>
          </p:cNvSpPr>
          <p:nvPr>
            <p:ph type="sldNum" sz="quarter" idx="5"/>
          </p:nvPr>
        </p:nvSpPr>
        <p:spPr/>
        <p:txBody>
          <a:bodyPr/>
          <a:lstStyle/>
          <a:p>
            <a:fld id="{77DB4D19-1555-4EFF-BED3-D10AE23373A7}" type="slidenum">
              <a:rPr lang="en-GB" smtClean="0"/>
              <a:t>6</a:t>
            </a:fld>
            <a:endParaRPr lang="en-GB"/>
          </a:p>
        </p:txBody>
      </p:sp>
    </p:spTree>
    <p:extLst>
      <p:ext uri="{BB962C8B-B14F-4D97-AF65-F5344CB8AC3E}">
        <p14:creationId xmlns:p14="http://schemas.microsoft.com/office/powerpoint/2010/main" val="5077647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C282D82-60B7-0847-988E-FEAD8E1D889C}" type="slidenum">
              <a:rPr lang="en-US" smtClean="0"/>
              <a:t>15</a:t>
            </a:fld>
            <a:endParaRPr lang="en-US"/>
          </a:p>
        </p:txBody>
      </p:sp>
    </p:spTree>
    <p:extLst>
      <p:ext uri="{BB962C8B-B14F-4D97-AF65-F5344CB8AC3E}">
        <p14:creationId xmlns:p14="http://schemas.microsoft.com/office/powerpoint/2010/main" val="32317847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0AF176F2-7A09-46A3-B243-023A21947AA8}" type="slidenum">
              <a:rPr lang="en-GB" smtClean="0"/>
              <a:t>28</a:t>
            </a:fld>
            <a:endParaRPr lang="en-GB"/>
          </a:p>
        </p:txBody>
      </p:sp>
    </p:spTree>
    <p:extLst>
      <p:ext uri="{BB962C8B-B14F-4D97-AF65-F5344CB8AC3E}">
        <p14:creationId xmlns:p14="http://schemas.microsoft.com/office/powerpoint/2010/main" val="36081872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GB"/>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4" name="Date Placeholder 3"/>
          <p:cNvSpPr>
            <a:spLocks noGrp="1"/>
          </p:cNvSpPr>
          <p:nvPr>
            <p:ph type="dt" sz="half" idx="10"/>
          </p:nvPr>
        </p:nvSpPr>
        <p:spPr/>
        <p:txBody>
          <a:bodyPr/>
          <a:lstStyle/>
          <a:p>
            <a:fld id="{00798BA0-F11F-4DF6-8581-87B86AFB0C58}" type="datetimeFigureOut">
              <a:rPr lang="en-GB" smtClean="0"/>
              <a:t>07/05/2019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61FFFEC-32A5-45F2-9293-735EBFCACF84}" type="slidenum">
              <a:rPr lang="en-GB" smtClean="0"/>
              <a:t>‹#›</a:t>
            </a:fld>
            <a:endParaRPr lang="en-GB"/>
          </a:p>
        </p:txBody>
      </p:sp>
    </p:spTree>
    <p:extLst>
      <p:ext uri="{BB962C8B-B14F-4D97-AF65-F5344CB8AC3E}">
        <p14:creationId xmlns:p14="http://schemas.microsoft.com/office/powerpoint/2010/main" val="13081786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0798BA0-F11F-4DF6-8581-87B86AFB0C58}" type="datetimeFigureOut">
              <a:rPr lang="en-GB" smtClean="0"/>
              <a:t>07/05/2019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61FFFEC-32A5-45F2-9293-735EBFCACF84}" type="slidenum">
              <a:rPr lang="en-GB" smtClean="0"/>
              <a:t>‹#›</a:t>
            </a:fld>
            <a:endParaRPr lang="en-GB"/>
          </a:p>
        </p:txBody>
      </p:sp>
    </p:spTree>
    <p:extLst>
      <p:ext uri="{BB962C8B-B14F-4D97-AF65-F5344CB8AC3E}">
        <p14:creationId xmlns:p14="http://schemas.microsoft.com/office/powerpoint/2010/main" val="30488289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0798BA0-F11F-4DF6-8581-87B86AFB0C58}" type="datetimeFigureOut">
              <a:rPr lang="en-GB" smtClean="0"/>
              <a:t>07/05/2019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61FFFEC-32A5-45F2-9293-735EBFCACF84}" type="slidenum">
              <a:rPr lang="en-GB" smtClean="0"/>
              <a:t>‹#›</a:t>
            </a:fld>
            <a:endParaRPr lang="en-GB"/>
          </a:p>
        </p:txBody>
      </p:sp>
    </p:spTree>
    <p:extLst>
      <p:ext uri="{BB962C8B-B14F-4D97-AF65-F5344CB8AC3E}">
        <p14:creationId xmlns:p14="http://schemas.microsoft.com/office/powerpoint/2010/main" val="824773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10"/>
          </p:nvPr>
        </p:nvSpPr>
        <p:spPr/>
        <p:txBody>
          <a:bodyPr/>
          <a:lstStyle/>
          <a:p>
            <a:fld id="{00798BA0-F11F-4DF6-8581-87B86AFB0C58}" type="datetimeFigureOut">
              <a:rPr lang="en-GB" smtClean="0"/>
              <a:t>07/05/2019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61FFFEC-32A5-45F2-9293-735EBFCACF84}" type="slidenum">
              <a:rPr lang="en-GB" smtClean="0"/>
              <a:t>‹#›</a:t>
            </a:fld>
            <a:endParaRPr lang="en-GB"/>
          </a:p>
        </p:txBody>
      </p:sp>
    </p:spTree>
    <p:extLst>
      <p:ext uri="{BB962C8B-B14F-4D97-AF65-F5344CB8AC3E}">
        <p14:creationId xmlns:p14="http://schemas.microsoft.com/office/powerpoint/2010/main" val="2031614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GB"/>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0798BA0-F11F-4DF6-8581-87B86AFB0C58}" type="datetimeFigureOut">
              <a:rPr lang="en-GB" smtClean="0"/>
              <a:t>07/05/2019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61FFFEC-32A5-45F2-9293-735EBFCACF84}" type="slidenum">
              <a:rPr lang="en-GB" smtClean="0"/>
              <a:t>‹#›</a:t>
            </a:fld>
            <a:endParaRPr lang="en-GB"/>
          </a:p>
        </p:txBody>
      </p:sp>
    </p:spTree>
    <p:extLst>
      <p:ext uri="{BB962C8B-B14F-4D97-AF65-F5344CB8AC3E}">
        <p14:creationId xmlns:p14="http://schemas.microsoft.com/office/powerpoint/2010/main" val="4107580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p:cNvSpPr>
            <a:spLocks noGrp="1"/>
          </p:cNvSpPr>
          <p:nvPr>
            <p:ph type="dt" sz="half" idx="10"/>
          </p:nvPr>
        </p:nvSpPr>
        <p:spPr/>
        <p:txBody>
          <a:bodyPr/>
          <a:lstStyle/>
          <a:p>
            <a:fld id="{00798BA0-F11F-4DF6-8581-87B86AFB0C58}" type="datetimeFigureOut">
              <a:rPr lang="en-GB" smtClean="0"/>
              <a:t>07/05/2019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61FFFEC-32A5-45F2-9293-735EBFCACF84}" type="slidenum">
              <a:rPr lang="en-GB" smtClean="0"/>
              <a:t>‹#›</a:t>
            </a:fld>
            <a:endParaRPr lang="en-GB"/>
          </a:p>
        </p:txBody>
      </p:sp>
    </p:spTree>
    <p:extLst>
      <p:ext uri="{BB962C8B-B14F-4D97-AF65-F5344CB8AC3E}">
        <p14:creationId xmlns:p14="http://schemas.microsoft.com/office/powerpoint/2010/main" val="39594390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GB"/>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Date Placeholder 6"/>
          <p:cNvSpPr>
            <a:spLocks noGrp="1"/>
          </p:cNvSpPr>
          <p:nvPr>
            <p:ph type="dt" sz="half" idx="10"/>
          </p:nvPr>
        </p:nvSpPr>
        <p:spPr/>
        <p:txBody>
          <a:bodyPr/>
          <a:lstStyle/>
          <a:p>
            <a:fld id="{00798BA0-F11F-4DF6-8581-87B86AFB0C58}" type="datetimeFigureOut">
              <a:rPr lang="en-GB" smtClean="0"/>
              <a:t>07/05/2019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61FFFEC-32A5-45F2-9293-735EBFCACF84}" type="slidenum">
              <a:rPr lang="en-GB" smtClean="0"/>
              <a:t>‹#›</a:t>
            </a:fld>
            <a:endParaRPr lang="en-GB"/>
          </a:p>
        </p:txBody>
      </p:sp>
    </p:spTree>
    <p:extLst>
      <p:ext uri="{BB962C8B-B14F-4D97-AF65-F5344CB8AC3E}">
        <p14:creationId xmlns:p14="http://schemas.microsoft.com/office/powerpoint/2010/main" val="65514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Date Placeholder 2"/>
          <p:cNvSpPr>
            <a:spLocks noGrp="1"/>
          </p:cNvSpPr>
          <p:nvPr>
            <p:ph type="dt" sz="half" idx="10"/>
          </p:nvPr>
        </p:nvSpPr>
        <p:spPr/>
        <p:txBody>
          <a:bodyPr/>
          <a:lstStyle/>
          <a:p>
            <a:fld id="{00798BA0-F11F-4DF6-8581-87B86AFB0C58}" type="datetimeFigureOut">
              <a:rPr lang="en-GB" smtClean="0"/>
              <a:t>07/05/2019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61FFFEC-32A5-45F2-9293-735EBFCACF84}" type="slidenum">
              <a:rPr lang="en-GB" smtClean="0"/>
              <a:t>‹#›</a:t>
            </a:fld>
            <a:endParaRPr lang="en-GB"/>
          </a:p>
        </p:txBody>
      </p:sp>
    </p:spTree>
    <p:extLst>
      <p:ext uri="{BB962C8B-B14F-4D97-AF65-F5344CB8AC3E}">
        <p14:creationId xmlns:p14="http://schemas.microsoft.com/office/powerpoint/2010/main" val="35880081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798BA0-F11F-4DF6-8581-87B86AFB0C58}" type="datetimeFigureOut">
              <a:rPr lang="en-GB" smtClean="0"/>
              <a:t>07/05/2019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61FFFEC-32A5-45F2-9293-735EBFCACF84}" type="slidenum">
              <a:rPr lang="en-GB" smtClean="0"/>
              <a:t>‹#›</a:t>
            </a:fld>
            <a:endParaRPr lang="en-GB"/>
          </a:p>
        </p:txBody>
      </p:sp>
    </p:spTree>
    <p:extLst>
      <p:ext uri="{BB962C8B-B14F-4D97-AF65-F5344CB8AC3E}">
        <p14:creationId xmlns:p14="http://schemas.microsoft.com/office/powerpoint/2010/main" val="3546155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0798BA0-F11F-4DF6-8581-87B86AFB0C58}" type="datetimeFigureOut">
              <a:rPr lang="en-GB" smtClean="0"/>
              <a:t>07/05/2019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61FFFEC-32A5-45F2-9293-735EBFCACF84}" type="slidenum">
              <a:rPr lang="en-GB" smtClean="0"/>
              <a:t>‹#›</a:t>
            </a:fld>
            <a:endParaRPr lang="en-GB"/>
          </a:p>
        </p:txBody>
      </p:sp>
    </p:spTree>
    <p:extLst>
      <p:ext uri="{BB962C8B-B14F-4D97-AF65-F5344CB8AC3E}">
        <p14:creationId xmlns:p14="http://schemas.microsoft.com/office/powerpoint/2010/main" val="35547531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GB"/>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0798BA0-F11F-4DF6-8581-87B86AFB0C58}" type="datetimeFigureOut">
              <a:rPr lang="en-GB" smtClean="0"/>
              <a:t>07/05/2019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61FFFEC-32A5-45F2-9293-735EBFCACF84}" type="slidenum">
              <a:rPr lang="en-GB" smtClean="0"/>
              <a:t>‹#›</a:t>
            </a:fld>
            <a:endParaRPr lang="en-GB"/>
          </a:p>
        </p:txBody>
      </p:sp>
    </p:spTree>
    <p:extLst>
      <p:ext uri="{BB962C8B-B14F-4D97-AF65-F5344CB8AC3E}">
        <p14:creationId xmlns:p14="http://schemas.microsoft.com/office/powerpoint/2010/main" val="24032935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798BA0-F11F-4DF6-8581-87B86AFB0C58}" type="datetimeFigureOut">
              <a:rPr lang="en-GB" smtClean="0"/>
              <a:t>07/05/2019</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1FFFEC-32A5-45F2-9293-735EBFCACF84}" type="slidenum">
              <a:rPr lang="en-GB" smtClean="0"/>
              <a:t>‹#›</a:t>
            </a:fld>
            <a:endParaRPr lang="en-GB"/>
          </a:p>
        </p:txBody>
      </p:sp>
    </p:spTree>
    <p:extLst>
      <p:ext uri="{BB962C8B-B14F-4D97-AF65-F5344CB8AC3E}">
        <p14:creationId xmlns:p14="http://schemas.microsoft.com/office/powerpoint/2010/main" val="13271213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3.png"/><Relationship Id="rId4" Type="http://schemas.openxmlformats.org/officeDocument/2006/relationships/image" Target="../media/image20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2.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23.tiff"/><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24.tiff"/><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120.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111.png"/><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12.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130.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A8AA5BC-4F7A-4226-8F99-6D824B226A9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E5445C6-DD42-4979-86FF-03730E8C6DB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734" y="321733"/>
            <a:ext cx="11573488" cy="6214534"/>
          </a:xfrm>
          <a:prstGeom prst="rect">
            <a:avLst/>
          </a:prstGeom>
          <a:solidFill>
            <a:schemeClr val="bg1">
              <a:lumMod val="75000"/>
              <a:lumOff val="25000"/>
            </a:schemeClr>
          </a:solidFill>
          <a:ln w="127000" cap="sq" cmpd="thinThick">
            <a:solidFill>
              <a:schemeClr val="bg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524000" y="1122362"/>
            <a:ext cx="9144000" cy="2840037"/>
          </a:xfrm>
        </p:spPr>
        <p:txBody>
          <a:bodyPr>
            <a:normAutofit/>
          </a:bodyPr>
          <a:lstStyle/>
          <a:p>
            <a:r>
              <a:rPr lang="en-GB" sz="5800"/>
              <a:t>Maximum Likelihood Estimation with Right Censoring</a:t>
            </a:r>
          </a:p>
        </p:txBody>
      </p:sp>
      <p:sp>
        <p:nvSpPr>
          <p:cNvPr id="3" name="Subtitle 2"/>
          <p:cNvSpPr>
            <a:spLocks noGrp="1"/>
          </p:cNvSpPr>
          <p:nvPr>
            <p:ph type="subTitle" idx="1"/>
          </p:nvPr>
        </p:nvSpPr>
        <p:spPr>
          <a:xfrm>
            <a:off x="1524000" y="4256436"/>
            <a:ext cx="9144000" cy="1600818"/>
          </a:xfrm>
        </p:spPr>
        <p:txBody>
          <a:bodyPr>
            <a:normAutofit/>
          </a:bodyPr>
          <a:lstStyle/>
          <a:p>
            <a:r>
              <a:rPr lang="en-GB">
                <a:solidFill>
                  <a:schemeClr val="accent1"/>
                </a:solidFill>
              </a:rPr>
              <a:t>Will Seed, Harry Ward, Lingyu Tan, Huakai Zhang </a:t>
            </a:r>
          </a:p>
        </p:txBody>
      </p:sp>
      <p:cxnSp>
        <p:nvCxnSpPr>
          <p:cNvPr id="12" name="Straight Connector 11">
            <a:extLst>
              <a:ext uri="{FF2B5EF4-FFF2-40B4-BE49-F238E27FC236}">
                <a16:creationId xmlns:a16="http://schemas.microsoft.com/office/drawing/2014/main" id="{45000665-DFC7-417E-8FD7-516A0F15C975}"/>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4109417"/>
            <a:ext cx="2743200" cy="0"/>
          </a:xfrm>
          <a:prstGeom prst="line">
            <a:avLst/>
          </a:prstGeom>
          <a:ln w="12700">
            <a:solidFill>
              <a:schemeClr val="tx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373281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6700" y="1718597"/>
            <a:ext cx="11658600" cy="847725"/>
          </a:xfrm>
          <a:prstGeom prst="rect">
            <a:avLst/>
          </a:prstGeom>
        </p:spPr>
      </p:pic>
      <p:sp>
        <p:nvSpPr>
          <p:cNvPr id="5" name="Title 1"/>
          <p:cNvSpPr>
            <a:spLocks noGrp="1"/>
          </p:cNvSpPr>
          <p:nvPr>
            <p:ph type="title"/>
          </p:nvPr>
        </p:nvSpPr>
        <p:spPr>
          <a:xfrm>
            <a:off x="838200" y="365125"/>
            <a:ext cx="10515600" cy="1325563"/>
          </a:xfrm>
        </p:spPr>
        <p:txBody>
          <a:bodyPr/>
          <a:lstStyle/>
          <a:p>
            <a:r>
              <a:rPr lang="en-GB" dirty="0"/>
              <a:t>Maximum Likelihood Estimator for Weibull Distribution when alpha is known.</a:t>
            </a:r>
          </a:p>
        </p:txBody>
      </p:sp>
      <p:pic>
        <p:nvPicPr>
          <p:cNvPr id="6" name="Picture 5"/>
          <p:cNvPicPr>
            <a:picLocks noChangeAspect="1"/>
          </p:cNvPicPr>
          <p:nvPr/>
        </p:nvPicPr>
        <p:blipFill rotWithShape="1">
          <a:blip r:embed="rId3"/>
          <a:srcRect b="75352"/>
          <a:stretch/>
        </p:blipFill>
        <p:spPr>
          <a:xfrm>
            <a:off x="1778295" y="2404509"/>
            <a:ext cx="7270012" cy="987278"/>
          </a:xfrm>
          <a:prstGeom prst="rect">
            <a:avLst/>
          </a:prstGeom>
        </p:spPr>
      </p:pic>
      <p:pic>
        <p:nvPicPr>
          <p:cNvPr id="7" name="Picture 6"/>
          <p:cNvPicPr>
            <a:picLocks noChangeAspect="1"/>
          </p:cNvPicPr>
          <p:nvPr/>
        </p:nvPicPr>
        <p:blipFill rotWithShape="1">
          <a:blip r:embed="rId3"/>
          <a:srcRect t="25975" b="50931"/>
          <a:stretch/>
        </p:blipFill>
        <p:spPr>
          <a:xfrm>
            <a:off x="1778295" y="3444949"/>
            <a:ext cx="7270012" cy="925032"/>
          </a:xfrm>
          <a:prstGeom prst="rect">
            <a:avLst/>
          </a:prstGeom>
        </p:spPr>
      </p:pic>
      <p:pic>
        <p:nvPicPr>
          <p:cNvPr id="8" name="Picture 7"/>
          <p:cNvPicPr>
            <a:picLocks noChangeAspect="1"/>
          </p:cNvPicPr>
          <p:nvPr/>
        </p:nvPicPr>
        <p:blipFill rotWithShape="1">
          <a:blip r:embed="rId3"/>
          <a:srcRect t="49069" b="26511"/>
          <a:stretch/>
        </p:blipFill>
        <p:spPr>
          <a:xfrm>
            <a:off x="1778295" y="4369981"/>
            <a:ext cx="7270012" cy="978196"/>
          </a:xfrm>
          <a:prstGeom prst="rect">
            <a:avLst/>
          </a:prstGeom>
        </p:spPr>
      </p:pic>
      <p:pic>
        <p:nvPicPr>
          <p:cNvPr id="9" name="Picture 8"/>
          <p:cNvPicPr>
            <a:picLocks noChangeAspect="1"/>
          </p:cNvPicPr>
          <p:nvPr/>
        </p:nvPicPr>
        <p:blipFill rotWithShape="1">
          <a:blip r:embed="rId3"/>
          <a:srcRect t="72959"/>
          <a:stretch/>
        </p:blipFill>
        <p:spPr>
          <a:xfrm>
            <a:off x="1778295" y="5326912"/>
            <a:ext cx="7270012" cy="1083161"/>
          </a:xfrm>
          <a:prstGeom prst="rect">
            <a:avLst/>
          </a:prstGeom>
        </p:spPr>
      </p:pic>
      <p:sp>
        <p:nvSpPr>
          <p:cNvPr id="10" name="Footer Placeholder 3"/>
          <p:cNvSpPr>
            <a:spLocks noGrp="1"/>
          </p:cNvSpPr>
          <p:nvPr>
            <p:ph type="ftr" sz="quarter" idx="11"/>
          </p:nvPr>
        </p:nvSpPr>
        <p:spPr>
          <a:xfrm>
            <a:off x="4038600" y="6356350"/>
            <a:ext cx="4114800" cy="365125"/>
          </a:xfrm>
        </p:spPr>
        <p:txBody>
          <a:bodyPr/>
          <a:lstStyle/>
          <a:p>
            <a:r>
              <a:rPr lang="en-GB" dirty="0"/>
              <a:t>Harry Ward</a:t>
            </a:r>
          </a:p>
        </p:txBody>
      </p:sp>
    </p:spTree>
    <p:extLst>
      <p:ext uri="{BB962C8B-B14F-4D97-AF65-F5344CB8AC3E}">
        <p14:creationId xmlns:p14="http://schemas.microsoft.com/office/powerpoint/2010/main" val="799606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p:txBody>
          <a:bodyPr/>
          <a:lstStyle/>
          <a:p>
            <a:r>
              <a:rPr lang="en-GB" dirty="0"/>
              <a:t>Maximum Likelihood Estimator for Weibull Distribution when alpha is known.</a:t>
            </a:r>
          </a:p>
        </p:txBody>
      </p:sp>
      <p:pic>
        <p:nvPicPr>
          <p:cNvPr id="5" name="Picture 4"/>
          <p:cNvPicPr>
            <a:picLocks noChangeAspect="1"/>
          </p:cNvPicPr>
          <p:nvPr/>
        </p:nvPicPr>
        <p:blipFill>
          <a:blip r:embed="rId2"/>
          <a:stretch>
            <a:fillRect/>
          </a:stretch>
        </p:blipFill>
        <p:spPr>
          <a:xfrm>
            <a:off x="838200" y="1879194"/>
            <a:ext cx="7185827" cy="1609281"/>
          </a:xfrm>
          <a:prstGeom prst="rect">
            <a:avLst/>
          </a:prstGeom>
        </p:spPr>
      </p:pic>
      <p:pic>
        <p:nvPicPr>
          <p:cNvPr id="6" name="Picture 5"/>
          <p:cNvPicPr>
            <a:picLocks noChangeAspect="1"/>
          </p:cNvPicPr>
          <p:nvPr/>
        </p:nvPicPr>
        <p:blipFill>
          <a:blip r:embed="rId3"/>
          <a:stretch>
            <a:fillRect/>
          </a:stretch>
        </p:blipFill>
        <p:spPr>
          <a:xfrm>
            <a:off x="838200" y="3488475"/>
            <a:ext cx="9913761" cy="945302"/>
          </a:xfrm>
          <a:prstGeom prst="rect">
            <a:avLst/>
          </a:prstGeom>
        </p:spPr>
      </p:pic>
      <p:pic>
        <p:nvPicPr>
          <p:cNvPr id="7" name="Picture 6"/>
          <p:cNvPicPr>
            <a:picLocks noChangeAspect="1"/>
          </p:cNvPicPr>
          <p:nvPr/>
        </p:nvPicPr>
        <p:blipFill>
          <a:blip r:embed="rId4"/>
          <a:stretch>
            <a:fillRect/>
          </a:stretch>
        </p:blipFill>
        <p:spPr>
          <a:xfrm>
            <a:off x="1889051" y="4992918"/>
            <a:ext cx="2757377" cy="963515"/>
          </a:xfrm>
          <a:prstGeom prst="rect">
            <a:avLst/>
          </a:prstGeom>
        </p:spPr>
      </p:pic>
      <p:pic>
        <p:nvPicPr>
          <p:cNvPr id="8" name="Picture 7"/>
          <p:cNvPicPr>
            <a:picLocks noChangeAspect="1"/>
          </p:cNvPicPr>
          <p:nvPr/>
        </p:nvPicPr>
        <p:blipFill>
          <a:blip r:embed="rId5"/>
          <a:stretch>
            <a:fillRect/>
          </a:stretch>
        </p:blipFill>
        <p:spPr>
          <a:xfrm>
            <a:off x="8061583" y="4584087"/>
            <a:ext cx="1895475" cy="1781175"/>
          </a:xfrm>
          <a:prstGeom prst="rect">
            <a:avLst/>
          </a:prstGeom>
        </p:spPr>
      </p:pic>
      <p:sp>
        <p:nvSpPr>
          <p:cNvPr id="9" name="Footer Placeholder 3"/>
          <p:cNvSpPr>
            <a:spLocks noGrp="1"/>
          </p:cNvSpPr>
          <p:nvPr>
            <p:ph type="ftr" sz="quarter" idx="11"/>
          </p:nvPr>
        </p:nvSpPr>
        <p:spPr>
          <a:xfrm>
            <a:off x="4038600" y="6356350"/>
            <a:ext cx="4114800" cy="365125"/>
          </a:xfrm>
        </p:spPr>
        <p:txBody>
          <a:bodyPr/>
          <a:lstStyle/>
          <a:p>
            <a:r>
              <a:rPr lang="en-GB" dirty="0"/>
              <a:t>Harry Ward</a:t>
            </a:r>
          </a:p>
        </p:txBody>
      </p:sp>
    </p:spTree>
    <p:extLst>
      <p:ext uri="{BB962C8B-B14F-4D97-AF65-F5344CB8AC3E}">
        <p14:creationId xmlns:p14="http://schemas.microsoft.com/office/powerpoint/2010/main" val="2333895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MLE for Cancer data</a:t>
            </a: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C876BF58-0FC4-4D10-A010-B8D7918A7172}"/>
                  </a:ext>
                </a:extLst>
              </p:cNvPr>
              <p:cNvSpPr txBox="1"/>
              <p:nvPr/>
            </p:nvSpPr>
            <p:spPr>
              <a:xfrm>
                <a:off x="1263316" y="1491916"/>
                <a:ext cx="9877926" cy="806246"/>
              </a:xfrm>
              <a:prstGeom prst="rect">
                <a:avLst/>
              </a:prstGeom>
              <a:noFill/>
            </p:spPr>
            <p:txBody>
              <a:bodyPr wrap="square" rtlCol="0">
                <a:spAutoFit/>
              </a:bodyPr>
              <a:lstStyle/>
              <a:p>
                <a:r>
                  <a:rPr lang="en-GB" sz="2200" dirty="0"/>
                  <a:t>When using the cancer data, we can estimate what </a:t>
                </a:r>
                <a14:m>
                  <m:oMath xmlns:m="http://schemas.openxmlformats.org/officeDocument/2006/math">
                    <m:acc>
                      <m:accPr>
                        <m:chr m:val="̂"/>
                        <m:ctrlPr>
                          <a:rPr lang="el-GR" sz="2200" i="1" smtClean="0">
                            <a:latin typeface="Cambria Math" panose="02040503050406030204" pitchFamily="18" charset="0"/>
                            <a:ea typeface="Cambria Math" panose="02040503050406030204" pitchFamily="18" charset="0"/>
                          </a:rPr>
                        </m:ctrlPr>
                      </m:accPr>
                      <m:e>
                        <m:r>
                          <a:rPr lang="el-GR" sz="2200" i="1" smtClean="0">
                            <a:latin typeface="Cambria Math" panose="02040503050406030204" pitchFamily="18" charset="0"/>
                            <a:ea typeface="Cambria Math" panose="02040503050406030204" pitchFamily="18" charset="0"/>
                          </a:rPr>
                          <m:t>𝜆</m:t>
                        </m:r>
                      </m:e>
                    </m:acc>
                    <m:r>
                      <a:rPr lang="en-GB" sz="2200" b="0" i="1" smtClean="0">
                        <a:latin typeface="Cambria Math" panose="02040503050406030204" pitchFamily="18" charset="0"/>
                        <a:ea typeface="Cambria Math" panose="02040503050406030204" pitchFamily="18" charset="0"/>
                      </a:rPr>
                      <m:t> </m:t>
                    </m:r>
                  </m:oMath>
                </a14:m>
                <a:r>
                  <a:rPr lang="en-GB" sz="2200" dirty="0"/>
                  <a:t>is based on what value of </a:t>
                </a:r>
                <a:r>
                  <a:rPr lang="el-GR" sz="2200" dirty="0"/>
                  <a:t>α</a:t>
                </a:r>
                <a:r>
                  <a:rPr lang="en-GB" sz="2200" dirty="0"/>
                  <a:t> is known. Using our equation for </a:t>
                </a:r>
                <a14:m>
                  <m:oMath xmlns:m="http://schemas.openxmlformats.org/officeDocument/2006/math">
                    <m:acc>
                      <m:accPr>
                        <m:chr m:val="̂"/>
                        <m:ctrlPr>
                          <a:rPr lang="el-GR" sz="2200" i="1">
                            <a:latin typeface="Cambria Math" panose="02040503050406030204" pitchFamily="18" charset="0"/>
                            <a:ea typeface="Cambria Math" panose="02040503050406030204" pitchFamily="18" charset="0"/>
                          </a:rPr>
                        </m:ctrlPr>
                      </m:accPr>
                      <m:e>
                        <m:r>
                          <a:rPr lang="el-GR" sz="2200" i="1">
                            <a:latin typeface="Cambria Math" panose="02040503050406030204" pitchFamily="18" charset="0"/>
                            <a:ea typeface="Cambria Math" panose="02040503050406030204" pitchFamily="18" charset="0"/>
                          </a:rPr>
                          <m:t>𝜆</m:t>
                        </m:r>
                      </m:e>
                    </m:acc>
                  </m:oMath>
                </a14:m>
                <a:r>
                  <a:rPr lang="en-GB" sz="2200" dirty="0"/>
                  <a:t> we estimate it for values of </a:t>
                </a:r>
                <a:r>
                  <a:rPr lang="el-GR" sz="2200" dirty="0"/>
                  <a:t>α</a:t>
                </a:r>
                <a:r>
                  <a:rPr lang="en-GB" sz="2200" dirty="0"/>
                  <a:t> as follows:</a:t>
                </a:r>
              </a:p>
            </p:txBody>
          </p:sp>
        </mc:Choice>
        <mc:Fallback xmlns="">
          <p:sp>
            <p:nvSpPr>
              <p:cNvPr id="4" name="TextBox 3">
                <a:extLst>
                  <a:ext uri="{FF2B5EF4-FFF2-40B4-BE49-F238E27FC236}">
                    <a16:creationId xmlns:a16="http://schemas.microsoft.com/office/drawing/2014/main" id="{C876BF58-0FC4-4D10-A010-B8D7918A7172}"/>
                  </a:ext>
                </a:extLst>
              </p:cNvPr>
              <p:cNvSpPr txBox="1">
                <a:spLocks noRot="1" noChangeAspect="1" noMove="1" noResize="1" noEditPoints="1" noAdjustHandles="1" noChangeArrowheads="1" noChangeShapeType="1" noTextEdit="1"/>
              </p:cNvSpPr>
              <p:nvPr/>
            </p:nvSpPr>
            <p:spPr>
              <a:xfrm>
                <a:off x="1263316" y="1491916"/>
                <a:ext cx="9877926" cy="806246"/>
              </a:xfrm>
              <a:prstGeom prst="rect">
                <a:avLst/>
              </a:prstGeom>
              <a:blipFill>
                <a:blip r:embed="rId2"/>
                <a:stretch>
                  <a:fillRect l="-802" t="-3788" b="-14394"/>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graphicFrame>
            <p:nvGraphicFramePr>
              <p:cNvPr id="5" name="Table 4">
                <a:extLst>
                  <a:ext uri="{FF2B5EF4-FFF2-40B4-BE49-F238E27FC236}">
                    <a16:creationId xmlns:a16="http://schemas.microsoft.com/office/drawing/2014/main" id="{2AD3312B-A76F-47C0-99F8-F2EEB4CF2648}"/>
                  </a:ext>
                </a:extLst>
              </p:cNvPr>
              <p:cNvGraphicFramePr>
                <a:graphicFrameLocks noGrp="1"/>
              </p:cNvGraphicFramePr>
              <p:nvPr>
                <p:extLst>
                  <p:ext uri="{D42A27DB-BD31-4B8C-83A1-F6EECF244321}">
                    <p14:modId xmlns:p14="http://schemas.microsoft.com/office/powerpoint/2010/main" val="1896732695"/>
                  </p:ext>
                </p:extLst>
              </p:nvPr>
            </p:nvGraphicFramePr>
            <p:xfrm>
              <a:off x="1118937" y="2817479"/>
              <a:ext cx="8950824" cy="3041901"/>
            </p:xfrm>
            <a:graphic>
              <a:graphicData uri="http://schemas.openxmlformats.org/drawingml/2006/table">
                <a:tbl>
                  <a:tblPr firstRow="1" bandRow="1">
                    <a:tableStyleId>{5940675A-B579-460E-94D1-54222C63F5DA}</a:tableStyleId>
                  </a:tblPr>
                  <a:tblGrid>
                    <a:gridCol w="2983608">
                      <a:extLst>
                        <a:ext uri="{9D8B030D-6E8A-4147-A177-3AD203B41FA5}">
                          <a16:colId xmlns:a16="http://schemas.microsoft.com/office/drawing/2014/main" val="3783431116"/>
                        </a:ext>
                      </a:extLst>
                    </a:gridCol>
                    <a:gridCol w="2983608">
                      <a:extLst>
                        <a:ext uri="{9D8B030D-6E8A-4147-A177-3AD203B41FA5}">
                          <a16:colId xmlns:a16="http://schemas.microsoft.com/office/drawing/2014/main" val="150971035"/>
                        </a:ext>
                      </a:extLst>
                    </a:gridCol>
                    <a:gridCol w="2983608">
                      <a:extLst>
                        <a:ext uri="{9D8B030D-6E8A-4147-A177-3AD203B41FA5}">
                          <a16:colId xmlns:a16="http://schemas.microsoft.com/office/drawing/2014/main" val="2733705971"/>
                        </a:ext>
                      </a:extLst>
                    </a:gridCol>
                  </a:tblGrid>
                  <a:tr h="909885">
                    <a:tc>
                      <a:txBody>
                        <a:bodyPr/>
                        <a:lstStyle/>
                        <a:p>
                          <a:pPr algn="ctr"/>
                          <a:r>
                            <a:rPr lang="el-GR" sz="2400" b="1" dirty="0"/>
                            <a:t>α</a:t>
                          </a:r>
                          <a:endParaRPr lang="en-GB" sz="2400" b="1"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14:m>
                            <m:oMath xmlns:m="http://schemas.openxmlformats.org/officeDocument/2006/math">
                              <m:acc>
                                <m:accPr>
                                  <m:chr m:val="̂"/>
                                  <m:ctrlPr>
                                    <a:rPr lang="el-GR" sz="2400" b="1" i="1" smtClean="0">
                                      <a:latin typeface="Cambria Math" panose="02040503050406030204" pitchFamily="18" charset="0"/>
                                      <a:ea typeface="Cambria Math" panose="02040503050406030204" pitchFamily="18" charset="0"/>
                                    </a:rPr>
                                  </m:ctrlPr>
                                </m:accPr>
                                <m:e>
                                  <m:r>
                                    <a:rPr lang="el-GR" sz="2400" b="1" i="1" smtClean="0">
                                      <a:latin typeface="Cambria Math" panose="02040503050406030204" pitchFamily="18" charset="0"/>
                                      <a:ea typeface="Cambria Math" panose="02040503050406030204" pitchFamily="18" charset="0"/>
                                    </a:rPr>
                                    <m:t>𝝀</m:t>
                                  </m:r>
                                </m:e>
                              </m:acc>
                            </m:oMath>
                          </a14:m>
                          <a:r>
                            <a:rPr lang="en-GB" sz="2400" b="1" dirty="0"/>
                            <a:t> when censored</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acc>
                                <m:accPr>
                                  <m:chr m:val="̂"/>
                                  <m:ctrlPr>
                                    <a:rPr lang="el-GR" sz="2400" b="1" i="1" smtClean="0">
                                      <a:latin typeface="Cambria Math" panose="02040503050406030204" pitchFamily="18" charset="0"/>
                                      <a:ea typeface="Cambria Math" panose="02040503050406030204" pitchFamily="18" charset="0"/>
                                    </a:rPr>
                                  </m:ctrlPr>
                                </m:accPr>
                                <m:e>
                                  <m:r>
                                    <a:rPr lang="el-GR" sz="2400" b="1" i="1" smtClean="0">
                                      <a:latin typeface="Cambria Math" panose="02040503050406030204" pitchFamily="18" charset="0"/>
                                      <a:ea typeface="Cambria Math" panose="02040503050406030204" pitchFamily="18" charset="0"/>
                                    </a:rPr>
                                    <m:t>𝝀</m:t>
                                  </m:r>
                                </m:e>
                              </m:acc>
                            </m:oMath>
                          </a14:m>
                          <a:r>
                            <a:rPr lang="en-GB" sz="2400" b="1" dirty="0"/>
                            <a:t> when uncensored</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22516598"/>
                      </a:ext>
                    </a:extLst>
                  </a:tr>
                  <a:tr h="533004">
                    <a:tc>
                      <a:txBody>
                        <a:bodyPr/>
                        <a:lstStyle/>
                        <a:p>
                          <a:pPr algn="ctr"/>
                          <a:r>
                            <a:rPr lang="en-GB" dirty="0"/>
                            <a:t>0.5</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GB" dirty="0"/>
                            <a:t>0.044</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GB" dirty="0"/>
                            <a:t>0.061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3334354"/>
                      </a:ext>
                    </a:extLst>
                  </a:tr>
                  <a:tr h="533004">
                    <a:tc>
                      <a:txBody>
                        <a:bodyPr/>
                        <a:lstStyle/>
                        <a:p>
                          <a:pPr algn="ctr"/>
                          <a:r>
                            <a:rPr lang="en-GB" dirty="0"/>
                            <a:t>1</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GB" dirty="0"/>
                            <a:t>0.0024</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GB" dirty="0"/>
                            <a:t>0.0034</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6751111"/>
                      </a:ext>
                    </a:extLst>
                  </a:tr>
                  <a:tr h="533004">
                    <a:tc>
                      <a:txBody>
                        <a:bodyPr/>
                        <a:lstStyle/>
                        <a:p>
                          <a:pPr algn="ctr"/>
                          <a:r>
                            <a:rPr lang="en-GB" dirty="0"/>
                            <a:t>2</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GB" dirty="0"/>
                            <a:t>0.0000053</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GB" dirty="0"/>
                            <a:t>0.0000073</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4256261"/>
                      </a:ext>
                    </a:extLst>
                  </a:tr>
                  <a:tr h="533004">
                    <a:tc>
                      <a:txBody>
                        <a:bodyPr/>
                        <a:lstStyle/>
                        <a:p>
                          <a:pPr algn="ctr"/>
                          <a:r>
                            <a:rPr lang="en-GB" dirty="0"/>
                            <a:t>5</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GB" dirty="0"/>
                            <a:t>1.81</a:t>
                          </a:r>
                          <a:r>
                            <a:rPr lang="en-GB" baseline="0" dirty="0"/>
                            <a:t> x 10</a:t>
                          </a:r>
                          <a:r>
                            <a:rPr lang="en-GB" baseline="30000" dirty="0"/>
                            <a:t>-14</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2.51 x 10</a:t>
                          </a:r>
                          <a:r>
                            <a:rPr lang="en-GB" baseline="30000" dirty="0"/>
                            <a:t>-14</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68957825"/>
                      </a:ext>
                    </a:extLst>
                  </a:tr>
                </a:tbl>
              </a:graphicData>
            </a:graphic>
          </p:graphicFrame>
        </mc:Choice>
        <mc:Fallback xmlns="">
          <p:graphicFrame>
            <p:nvGraphicFramePr>
              <p:cNvPr id="5" name="Table 4">
                <a:extLst>
                  <a:ext uri="{FF2B5EF4-FFF2-40B4-BE49-F238E27FC236}">
                    <a16:creationId xmlns:a16="http://schemas.microsoft.com/office/drawing/2014/main" id="{2AD3312B-A76F-47C0-99F8-F2EEB4CF2648}"/>
                  </a:ext>
                </a:extLst>
              </p:cNvPr>
              <p:cNvGraphicFramePr>
                <a:graphicFrameLocks noGrp="1"/>
              </p:cNvGraphicFramePr>
              <p:nvPr>
                <p:extLst>
                  <p:ext uri="{D42A27DB-BD31-4B8C-83A1-F6EECF244321}">
                    <p14:modId xmlns:p14="http://schemas.microsoft.com/office/powerpoint/2010/main" val="1896732695"/>
                  </p:ext>
                </p:extLst>
              </p:nvPr>
            </p:nvGraphicFramePr>
            <p:xfrm>
              <a:off x="1118937" y="2817479"/>
              <a:ext cx="8950824" cy="3041901"/>
            </p:xfrm>
            <a:graphic>
              <a:graphicData uri="http://schemas.openxmlformats.org/drawingml/2006/table">
                <a:tbl>
                  <a:tblPr firstRow="1" bandRow="1">
                    <a:tableStyleId>{5940675A-B579-460E-94D1-54222C63F5DA}</a:tableStyleId>
                  </a:tblPr>
                  <a:tblGrid>
                    <a:gridCol w="2983608">
                      <a:extLst>
                        <a:ext uri="{9D8B030D-6E8A-4147-A177-3AD203B41FA5}">
                          <a16:colId xmlns:a16="http://schemas.microsoft.com/office/drawing/2014/main" val="3783431116"/>
                        </a:ext>
                      </a:extLst>
                    </a:gridCol>
                    <a:gridCol w="2983608">
                      <a:extLst>
                        <a:ext uri="{9D8B030D-6E8A-4147-A177-3AD203B41FA5}">
                          <a16:colId xmlns:a16="http://schemas.microsoft.com/office/drawing/2014/main" val="150971035"/>
                        </a:ext>
                      </a:extLst>
                    </a:gridCol>
                    <a:gridCol w="2983608">
                      <a:extLst>
                        <a:ext uri="{9D8B030D-6E8A-4147-A177-3AD203B41FA5}">
                          <a16:colId xmlns:a16="http://schemas.microsoft.com/office/drawing/2014/main" val="2733705971"/>
                        </a:ext>
                      </a:extLst>
                    </a:gridCol>
                  </a:tblGrid>
                  <a:tr h="909885">
                    <a:tc>
                      <a:txBody>
                        <a:bodyPr/>
                        <a:lstStyle/>
                        <a:p>
                          <a:pPr algn="ctr"/>
                          <a:r>
                            <a:rPr lang="el-GR" sz="2400" b="1" dirty="0"/>
                            <a:t>α</a:t>
                          </a:r>
                          <a:endParaRPr lang="en-GB" sz="2400" b="1" dirty="0"/>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endParaRPr lang="en-US"/>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blipFill>
                          <a:blip r:embed="rId3"/>
                          <a:stretch>
                            <a:fillRect l="-100613" t="-2000" r="-101227" b="-236000"/>
                          </a:stretch>
                        </a:blipFill>
                      </a:tcPr>
                    </a:tc>
                    <a:tc>
                      <a:txBody>
                        <a:bodyPr/>
                        <a:lstStyle/>
                        <a:p>
                          <a:endParaRPr lang="en-US"/>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blipFill>
                          <a:blip r:embed="rId3"/>
                          <a:stretch>
                            <a:fillRect l="-200204" t="-2000" r="-1020" b="-236000"/>
                          </a:stretch>
                        </a:blipFill>
                      </a:tcPr>
                    </a:tc>
                    <a:extLst>
                      <a:ext uri="{0D108BD9-81ED-4DB2-BD59-A6C34878D82A}">
                        <a16:rowId xmlns:a16="http://schemas.microsoft.com/office/drawing/2014/main" val="922516598"/>
                      </a:ext>
                    </a:extLst>
                  </a:tr>
                  <a:tr h="533004">
                    <a:tc>
                      <a:txBody>
                        <a:bodyPr/>
                        <a:lstStyle/>
                        <a:p>
                          <a:pPr algn="ctr"/>
                          <a:r>
                            <a:rPr lang="en-GB" dirty="0"/>
                            <a:t>0.5</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GB" dirty="0"/>
                            <a:t>0.044</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GB" dirty="0"/>
                            <a:t>0.061</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3334354"/>
                      </a:ext>
                    </a:extLst>
                  </a:tr>
                  <a:tr h="533004">
                    <a:tc>
                      <a:txBody>
                        <a:bodyPr/>
                        <a:lstStyle/>
                        <a:p>
                          <a:pPr algn="ctr"/>
                          <a:r>
                            <a:rPr lang="en-GB" dirty="0"/>
                            <a:t>1</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GB" dirty="0"/>
                            <a:t>0.0024</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GB" dirty="0"/>
                            <a:t>0.0034</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96751111"/>
                      </a:ext>
                    </a:extLst>
                  </a:tr>
                  <a:tr h="533004">
                    <a:tc>
                      <a:txBody>
                        <a:bodyPr/>
                        <a:lstStyle/>
                        <a:p>
                          <a:pPr algn="ctr"/>
                          <a:r>
                            <a:rPr lang="en-GB" dirty="0"/>
                            <a:t>2</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GB" dirty="0"/>
                            <a:t>0.0000053</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GB" dirty="0"/>
                            <a:t>0.0000073</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4256261"/>
                      </a:ext>
                    </a:extLst>
                  </a:tr>
                  <a:tr h="533004">
                    <a:tc>
                      <a:txBody>
                        <a:bodyPr/>
                        <a:lstStyle/>
                        <a:p>
                          <a:pPr algn="ctr"/>
                          <a:r>
                            <a:rPr lang="en-GB" dirty="0"/>
                            <a:t>5</a:t>
                          </a:r>
                        </a:p>
                      </a:txBody>
                      <a:tcPr anchor="ct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r>
                            <a:rPr lang="en-GB" dirty="0"/>
                            <a:t>1.81</a:t>
                          </a:r>
                          <a:r>
                            <a:rPr lang="en-GB" baseline="0" dirty="0"/>
                            <a:t> x 10</a:t>
                          </a:r>
                          <a:r>
                            <a:rPr lang="en-GB" baseline="30000" dirty="0"/>
                            <a:t>-14</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aseline="0" dirty="0"/>
                            <a:t>2.51 x 10</a:t>
                          </a:r>
                          <a:r>
                            <a:rPr lang="en-GB" baseline="30000" dirty="0"/>
                            <a:t>-14</a:t>
                          </a:r>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68957825"/>
                      </a:ext>
                    </a:extLst>
                  </a:tr>
                </a:tbl>
              </a:graphicData>
            </a:graphic>
          </p:graphicFrame>
        </mc:Fallback>
      </mc:AlternateContent>
      <p:sp>
        <p:nvSpPr>
          <p:cNvPr id="6" name="Footer Placeholder 3"/>
          <p:cNvSpPr>
            <a:spLocks noGrp="1"/>
          </p:cNvSpPr>
          <p:nvPr>
            <p:ph type="ftr" sz="quarter" idx="11"/>
          </p:nvPr>
        </p:nvSpPr>
        <p:spPr>
          <a:xfrm>
            <a:off x="4038600" y="6356350"/>
            <a:ext cx="4114800" cy="365125"/>
          </a:xfrm>
        </p:spPr>
        <p:txBody>
          <a:bodyPr/>
          <a:lstStyle/>
          <a:p>
            <a:r>
              <a:rPr lang="en-GB" dirty="0"/>
              <a:t>Harry Ward</a:t>
            </a:r>
          </a:p>
        </p:txBody>
      </p:sp>
    </p:spTree>
    <p:extLst>
      <p:ext uri="{BB962C8B-B14F-4D97-AF65-F5344CB8AC3E}">
        <p14:creationId xmlns:p14="http://schemas.microsoft.com/office/powerpoint/2010/main" val="25276677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Graphs comparing censored data to uncensored data</a:t>
            </a:r>
          </a:p>
        </p:txBody>
      </p:sp>
      <p:pic>
        <p:nvPicPr>
          <p:cNvPr id="4" name="Picture 3">
            <a:extLst>
              <a:ext uri="{FF2B5EF4-FFF2-40B4-BE49-F238E27FC236}">
                <a16:creationId xmlns:a16="http://schemas.microsoft.com/office/drawing/2014/main" id="{4CDBC9E4-59FB-4D84-ADAF-9ADC22195013}"/>
              </a:ext>
            </a:extLst>
          </p:cNvPr>
          <p:cNvPicPr>
            <a:picLocks noChangeAspect="1"/>
          </p:cNvPicPr>
          <p:nvPr/>
        </p:nvPicPr>
        <p:blipFill>
          <a:blip r:embed="rId2"/>
          <a:stretch>
            <a:fillRect/>
          </a:stretch>
        </p:blipFill>
        <p:spPr>
          <a:xfrm>
            <a:off x="89306" y="1690687"/>
            <a:ext cx="6060618" cy="4000249"/>
          </a:xfrm>
          <a:prstGeom prst="rect">
            <a:avLst/>
          </a:prstGeom>
        </p:spPr>
      </p:pic>
      <p:pic>
        <p:nvPicPr>
          <p:cNvPr id="5" name="Picture 4">
            <a:extLst>
              <a:ext uri="{FF2B5EF4-FFF2-40B4-BE49-F238E27FC236}">
                <a16:creationId xmlns:a16="http://schemas.microsoft.com/office/drawing/2014/main" id="{56A38B3B-E069-41F2-9227-B6A7DF9589E5}"/>
              </a:ext>
            </a:extLst>
          </p:cNvPr>
          <p:cNvPicPr>
            <a:picLocks noChangeAspect="1"/>
          </p:cNvPicPr>
          <p:nvPr/>
        </p:nvPicPr>
        <p:blipFill>
          <a:blip r:embed="rId3"/>
          <a:stretch>
            <a:fillRect/>
          </a:stretch>
        </p:blipFill>
        <p:spPr>
          <a:xfrm>
            <a:off x="6183630" y="1690687"/>
            <a:ext cx="6060618" cy="4000249"/>
          </a:xfrm>
          <a:prstGeom prst="rect">
            <a:avLst/>
          </a:prstGeom>
        </p:spPr>
      </p:pic>
      <p:sp>
        <p:nvSpPr>
          <p:cNvPr id="6" name="TextBox 5">
            <a:extLst>
              <a:ext uri="{FF2B5EF4-FFF2-40B4-BE49-F238E27FC236}">
                <a16:creationId xmlns:a16="http://schemas.microsoft.com/office/drawing/2014/main" id="{044D22BB-6427-43C9-89D1-A352713BD07B}"/>
              </a:ext>
            </a:extLst>
          </p:cNvPr>
          <p:cNvSpPr txBox="1"/>
          <p:nvPr/>
        </p:nvSpPr>
        <p:spPr>
          <a:xfrm>
            <a:off x="1639731" y="5907505"/>
            <a:ext cx="2959768" cy="369332"/>
          </a:xfrm>
          <a:prstGeom prst="rect">
            <a:avLst/>
          </a:prstGeom>
          <a:noFill/>
        </p:spPr>
        <p:txBody>
          <a:bodyPr wrap="square" rtlCol="0">
            <a:spAutoFit/>
          </a:bodyPr>
          <a:lstStyle/>
          <a:p>
            <a:r>
              <a:rPr lang="el-GR" dirty="0"/>
              <a:t>α</a:t>
            </a:r>
            <a:r>
              <a:rPr lang="en-GB" dirty="0"/>
              <a:t> = 0.5 on the graph above</a:t>
            </a:r>
          </a:p>
        </p:txBody>
      </p:sp>
      <p:sp>
        <p:nvSpPr>
          <p:cNvPr id="7" name="TextBox 6">
            <a:extLst>
              <a:ext uri="{FF2B5EF4-FFF2-40B4-BE49-F238E27FC236}">
                <a16:creationId xmlns:a16="http://schemas.microsoft.com/office/drawing/2014/main" id="{D15CF68A-888E-4A86-8ADB-19A8B7E2086D}"/>
              </a:ext>
            </a:extLst>
          </p:cNvPr>
          <p:cNvSpPr txBox="1"/>
          <p:nvPr/>
        </p:nvSpPr>
        <p:spPr>
          <a:xfrm>
            <a:off x="7734055" y="5907505"/>
            <a:ext cx="2959768" cy="369332"/>
          </a:xfrm>
          <a:prstGeom prst="rect">
            <a:avLst/>
          </a:prstGeom>
          <a:noFill/>
        </p:spPr>
        <p:txBody>
          <a:bodyPr wrap="square" rtlCol="0">
            <a:spAutoFit/>
          </a:bodyPr>
          <a:lstStyle/>
          <a:p>
            <a:r>
              <a:rPr lang="el-GR" dirty="0"/>
              <a:t>α</a:t>
            </a:r>
            <a:r>
              <a:rPr lang="en-GB" dirty="0"/>
              <a:t> = 1 on the graph above</a:t>
            </a:r>
          </a:p>
        </p:txBody>
      </p:sp>
      <p:sp>
        <p:nvSpPr>
          <p:cNvPr id="8" name="Footer Placeholder 3"/>
          <p:cNvSpPr>
            <a:spLocks noGrp="1"/>
          </p:cNvSpPr>
          <p:nvPr>
            <p:ph type="ftr" sz="quarter" idx="11"/>
          </p:nvPr>
        </p:nvSpPr>
        <p:spPr>
          <a:xfrm>
            <a:off x="4038600" y="6356350"/>
            <a:ext cx="4114800" cy="365125"/>
          </a:xfrm>
        </p:spPr>
        <p:txBody>
          <a:bodyPr/>
          <a:lstStyle/>
          <a:p>
            <a:r>
              <a:rPr lang="en-GB" dirty="0"/>
              <a:t>Harry Ward</a:t>
            </a:r>
          </a:p>
        </p:txBody>
      </p:sp>
    </p:spTree>
    <p:extLst>
      <p:ext uri="{BB962C8B-B14F-4D97-AF65-F5344CB8AC3E}">
        <p14:creationId xmlns:p14="http://schemas.microsoft.com/office/powerpoint/2010/main" val="21284163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Graphs comparing censored data to uncensored data</a:t>
            </a:r>
          </a:p>
        </p:txBody>
      </p:sp>
      <p:pic>
        <p:nvPicPr>
          <p:cNvPr id="4" name="Picture 3">
            <a:extLst>
              <a:ext uri="{FF2B5EF4-FFF2-40B4-BE49-F238E27FC236}">
                <a16:creationId xmlns:a16="http://schemas.microsoft.com/office/drawing/2014/main" id="{F6208E2B-76A7-4F97-BD57-A2EED6C1842C}"/>
              </a:ext>
            </a:extLst>
          </p:cNvPr>
          <p:cNvPicPr>
            <a:picLocks noChangeAspect="1"/>
          </p:cNvPicPr>
          <p:nvPr/>
        </p:nvPicPr>
        <p:blipFill>
          <a:blip r:embed="rId2"/>
          <a:stretch>
            <a:fillRect/>
          </a:stretch>
        </p:blipFill>
        <p:spPr>
          <a:xfrm>
            <a:off x="79850" y="1690687"/>
            <a:ext cx="6018299" cy="3972317"/>
          </a:xfrm>
          <a:prstGeom prst="rect">
            <a:avLst/>
          </a:prstGeom>
        </p:spPr>
      </p:pic>
      <p:pic>
        <p:nvPicPr>
          <p:cNvPr id="5" name="Picture 4">
            <a:extLst>
              <a:ext uri="{FF2B5EF4-FFF2-40B4-BE49-F238E27FC236}">
                <a16:creationId xmlns:a16="http://schemas.microsoft.com/office/drawing/2014/main" id="{4BCB6F95-5AD7-450D-A576-FF07F96AF248}"/>
              </a:ext>
            </a:extLst>
          </p:cNvPr>
          <p:cNvPicPr>
            <a:picLocks noChangeAspect="1"/>
          </p:cNvPicPr>
          <p:nvPr/>
        </p:nvPicPr>
        <p:blipFill>
          <a:blip r:embed="rId3"/>
          <a:stretch>
            <a:fillRect/>
          </a:stretch>
        </p:blipFill>
        <p:spPr>
          <a:xfrm>
            <a:off x="6093852" y="1690688"/>
            <a:ext cx="6018298" cy="3972316"/>
          </a:xfrm>
          <a:prstGeom prst="rect">
            <a:avLst/>
          </a:prstGeom>
        </p:spPr>
      </p:pic>
      <p:sp>
        <p:nvSpPr>
          <p:cNvPr id="6" name="TextBox 5">
            <a:extLst>
              <a:ext uri="{FF2B5EF4-FFF2-40B4-BE49-F238E27FC236}">
                <a16:creationId xmlns:a16="http://schemas.microsoft.com/office/drawing/2014/main" id="{0AA4D940-C6A9-40FB-AA0A-46C1BAF76C6B}"/>
              </a:ext>
            </a:extLst>
          </p:cNvPr>
          <p:cNvSpPr txBox="1"/>
          <p:nvPr/>
        </p:nvSpPr>
        <p:spPr>
          <a:xfrm>
            <a:off x="1639731" y="5907505"/>
            <a:ext cx="2959768" cy="369332"/>
          </a:xfrm>
          <a:prstGeom prst="rect">
            <a:avLst/>
          </a:prstGeom>
          <a:noFill/>
        </p:spPr>
        <p:txBody>
          <a:bodyPr wrap="square" rtlCol="0">
            <a:spAutoFit/>
          </a:bodyPr>
          <a:lstStyle/>
          <a:p>
            <a:r>
              <a:rPr lang="el-GR" dirty="0"/>
              <a:t>α</a:t>
            </a:r>
            <a:r>
              <a:rPr lang="en-GB" dirty="0"/>
              <a:t> = 2 on the graph above</a:t>
            </a:r>
          </a:p>
        </p:txBody>
      </p:sp>
      <p:sp>
        <p:nvSpPr>
          <p:cNvPr id="7" name="TextBox 6">
            <a:extLst>
              <a:ext uri="{FF2B5EF4-FFF2-40B4-BE49-F238E27FC236}">
                <a16:creationId xmlns:a16="http://schemas.microsoft.com/office/drawing/2014/main" id="{CFCF7E90-1A5B-405C-886E-EC3E013C27D6}"/>
              </a:ext>
            </a:extLst>
          </p:cNvPr>
          <p:cNvSpPr txBox="1"/>
          <p:nvPr/>
        </p:nvSpPr>
        <p:spPr>
          <a:xfrm>
            <a:off x="7720443" y="5907505"/>
            <a:ext cx="2959768" cy="369332"/>
          </a:xfrm>
          <a:prstGeom prst="rect">
            <a:avLst/>
          </a:prstGeom>
          <a:noFill/>
        </p:spPr>
        <p:txBody>
          <a:bodyPr wrap="square" rtlCol="0">
            <a:spAutoFit/>
          </a:bodyPr>
          <a:lstStyle/>
          <a:p>
            <a:r>
              <a:rPr lang="el-GR" dirty="0"/>
              <a:t>α</a:t>
            </a:r>
            <a:r>
              <a:rPr lang="en-GB" dirty="0"/>
              <a:t> = 5 on the graph above</a:t>
            </a:r>
          </a:p>
        </p:txBody>
      </p:sp>
      <p:sp>
        <p:nvSpPr>
          <p:cNvPr id="8" name="Footer Placeholder 3"/>
          <p:cNvSpPr>
            <a:spLocks noGrp="1"/>
          </p:cNvSpPr>
          <p:nvPr>
            <p:ph type="ftr" sz="quarter" idx="11"/>
          </p:nvPr>
        </p:nvSpPr>
        <p:spPr>
          <a:xfrm>
            <a:off x="4038600" y="6356350"/>
            <a:ext cx="4114800" cy="365125"/>
          </a:xfrm>
        </p:spPr>
        <p:txBody>
          <a:bodyPr/>
          <a:lstStyle/>
          <a:p>
            <a:r>
              <a:rPr lang="en-GB" dirty="0"/>
              <a:t>Harry Ward</a:t>
            </a:r>
          </a:p>
        </p:txBody>
      </p:sp>
    </p:spTree>
    <p:extLst>
      <p:ext uri="{BB962C8B-B14F-4D97-AF65-F5344CB8AC3E}">
        <p14:creationId xmlns:p14="http://schemas.microsoft.com/office/powerpoint/2010/main" val="36912743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7C7878A-B94D-1B4E-ACA7-23F6DDCE71E7}"/>
              </a:ext>
            </a:extLst>
          </p:cNvPr>
          <p:cNvSpPr txBox="1"/>
          <p:nvPr/>
        </p:nvSpPr>
        <p:spPr>
          <a:xfrm>
            <a:off x="1233055" y="1498515"/>
            <a:ext cx="6226700" cy="461665"/>
          </a:xfrm>
          <a:prstGeom prst="rect">
            <a:avLst/>
          </a:prstGeom>
          <a:noFill/>
        </p:spPr>
        <p:txBody>
          <a:bodyPr wrap="square" rtlCol="0" anchor="ctr">
            <a:spAutoFit/>
          </a:bodyPr>
          <a:lstStyle/>
          <a:p>
            <a:r>
              <a:rPr lang="en-US" sz="2400" dirty="0"/>
              <a:t>The log-likelihood function is:</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BA13F5D-7654-F54A-B412-71D8FA4570A1}"/>
                  </a:ext>
                </a:extLst>
              </p:cNvPr>
              <p:cNvSpPr txBox="1"/>
              <p:nvPr/>
            </p:nvSpPr>
            <p:spPr>
              <a:xfrm>
                <a:off x="1939639" y="2185059"/>
                <a:ext cx="8312724" cy="840295"/>
              </a:xfrm>
              <a:prstGeom prst="rect">
                <a:avLst/>
              </a:prstGeom>
              <a:noFill/>
            </p:spPr>
            <p:txBody>
              <a:bodyPr wrap="square" lIns="0" tIns="0" rIns="0" bIns="0" rtlCol="0" anchor="ctr">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ℓ</m:t>
                      </m:r>
                      <m:r>
                        <a:rPr lang="en-US" sz="2000" b="0" i="1" smtClean="0">
                          <a:latin typeface="Cambria Math" panose="02040503050406030204" pitchFamily="18" charset="0"/>
                          <a:ea typeface="Cambria Math" panose="02040503050406030204" pitchFamily="18" charset="0"/>
                        </a:rPr>
                        <m:t> =</m:t>
                      </m:r>
                      <m:func>
                        <m:funcPr>
                          <m:ctrlPr>
                            <a:rPr lang="en-US" sz="2000" b="0" i="1" smtClean="0">
                              <a:latin typeface="Cambria Math" panose="02040503050406030204" pitchFamily="18" charset="0"/>
                              <a:ea typeface="Cambria Math" panose="02040503050406030204" pitchFamily="18" charset="0"/>
                            </a:rPr>
                          </m:ctrlPr>
                        </m:funcPr>
                        <m:fName>
                          <m:r>
                            <m:rPr>
                              <m:sty m:val="p"/>
                            </m:rPr>
                            <a:rPr lang="en-US" sz="2000" b="0" i="0" smtClean="0">
                              <a:latin typeface="Cambria Math" panose="02040503050406030204" pitchFamily="18" charset="0"/>
                              <a:ea typeface="Cambria Math" panose="02040503050406030204" pitchFamily="18" charset="0"/>
                            </a:rPr>
                            <m:t>ln</m:t>
                          </m:r>
                        </m:fName>
                        <m:e>
                          <m:r>
                            <a:rPr lang="en-US" sz="2000" b="0" i="1" smtClean="0">
                              <a:latin typeface="Cambria Math" panose="02040503050406030204" pitchFamily="18" charset="0"/>
                              <a:ea typeface="Cambria Math" panose="02040503050406030204" pitchFamily="18" charset="0"/>
                            </a:rPr>
                            <m:t>𝛼</m:t>
                          </m:r>
                        </m:e>
                      </m:func>
                      <m:r>
                        <a:rPr lang="en-US" sz="2000" b="0" i="1" smtClean="0">
                          <a:latin typeface="Cambria Math" panose="02040503050406030204" pitchFamily="18" charset="0"/>
                          <a:ea typeface="Cambria Math" panose="02040503050406030204" pitchFamily="18" charset="0"/>
                        </a:rPr>
                        <m:t> </m:t>
                      </m:r>
                      <m:nary>
                        <m:naryPr>
                          <m:chr m:val="∑"/>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=1</m:t>
                          </m:r>
                        </m:sub>
                        <m:sup>
                          <m:r>
                            <a:rPr lang="en-US" sz="2000" b="0" i="1" smtClean="0">
                              <a:latin typeface="Cambria Math" panose="02040503050406030204" pitchFamily="18" charset="0"/>
                              <a:ea typeface="Cambria Math" panose="02040503050406030204" pitchFamily="18" charset="0"/>
                            </a:rPr>
                            <m:t>𝑛</m:t>
                          </m:r>
                        </m:sup>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𝛿</m:t>
                              </m:r>
                            </m:e>
                            <m:sub>
                              <m:r>
                                <a:rPr lang="en-US" sz="2000" b="0" i="1" smtClean="0">
                                  <a:latin typeface="Cambria Math" panose="02040503050406030204" pitchFamily="18" charset="0"/>
                                  <a:ea typeface="Cambria Math" panose="02040503050406030204" pitchFamily="18" charset="0"/>
                                </a:rPr>
                                <m:t>𝑖</m:t>
                              </m:r>
                            </m:sub>
                          </m:sSub>
                        </m:e>
                      </m:nary>
                      <m:r>
                        <a:rPr lang="en-US" sz="2000" b="0" i="1" smtClean="0">
                          <a:latin typeface="Cambria Math" panose="02040503050406030204" pitchFamily="18" charset="0"/>
                          <a:ea typeface="Cambria Math" panose="02040503050406030204" pitchFamily="18" charset="0"/>
                        </a:rPr>
                        <m:t>+</m:t>
                      </m:r>
                      <m:func>
                        <m:funcPr>
                          <m:ctrlPr>
                            <a:rPr lang="en-US" sz="2000" b="0" i="1" smtClean="0">
                              <a:latin typeface="Cambria Math" panose="02040503050406030204" pitchFamily="18" charset="0"/>
                              <a:ea typeface="Cambria Math" panose="02040503050406030204" pitchFamily="18" charset="0"/>
                            </a:rPr>
                          </m:ctrlPr>
                        </m:funcPr>
                        <m:fName>
                          <m:r>
                            <m:rPr>
                              <m:sty m:val="p"/>
                            </m:rPr>
                            <a:rPr lang="en-US" sz="2000" b="0" i="0" smtClean="0">
                              <a:latin typeface="Cambria Math" panose="02040503050406030204" pitchFamily="18" charset="0"/>
                              <a:ea typeface="Cambria Math" panose="02040503050406030204" pitchFamily="18" charset="0"/>
                            </a:rPr>
                            <m:t>ln</m:t>
                          </m:r>
                        </m:fName>
                        <m:e>
                          <m:r>
                            <a:rPr lang="en-US" sz="2000" b="0" i="1" smtClean="0">
                              <a:latin typeface="Cambria Math" panose="02040503050406030204" pitchFamily="18" charset="0"/>
                              <a:ea typeface="Cambria Math" panose="02040503050406030204" pitchFamily="18" charset="0"/>
                            </a:rPr>
                            <m:t>𝜆</m:t>
                          </m:r>
                        </m:e>
                      </m:func>
                      <m:nary>
                        <m:naryPr>
                          <m:chr m:val="∑"/>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=1</m:t>
                          </m:r>
                        </m:sub>
                        <m:sup>
                          <m:r>
                            <a:rPr lang="en-US" sz="2000" b="0" i="1" smtClean="0">
                              <a:latin typeface="Cambria Math" panose="02040503050406030204" pitchFamily="18" charset="0"/>
                              <a:ea typeface="Cambria Math" panose="02040503050406030204" pitchFamily="18" charset="0"/>
                            </a:rPr>
                            <m:t>𝑛</m:t>
                          </m:r>
                        </m:sup>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𝛿</m:t>
                              </m:r>
                            </m:e>
                            <m:sub>
                              <m:r>
                                <a:rPr lang="en-US" sz="2000" b="0" i="1" smtClean="0">
                                  <a:latin typeface="Cambria Math" panose="02040503050406030204" pitchFamily="18" charset="0"/>
                                  <a:ea typeface="Cambria Math" panose="02040503050406030204" pitchFamily="18" charset="0"/>
                                </a:rPr>
                                <m:t>𝑖</m:t>
                              </m:r>
                            </m:sub>
                          </m:sSub>
                        </m:e>
                      </m:nary>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𝛼</m:t>
                          </m:r>
                          <m:r>
                            <a:rPr lang="en-US" sz="2000" b="0" i="1" smtClean="0">
                              <a:latin typeface="Cambria Math" panose="02040503050406030204" pitchFamily="18" charset="0"/>
                              <a:ea typeface="Cambria Math" panose="02040503050406030204" pitchFamily="18" charset="0"/>
                            </a:rPr>
                            <m:t> −1</m:t>
                          </m:r>
                        </m:e>
                      </m:d>
                      <m:nary>
                        <m:naryPr>
                          <m:chr m:val="∑"/>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=1</m:t>
                          </m:r>
                        </m:sub>
                        <m:sup>
                          <m:r>
                            <a:rPr lang="en-US" sz="2000" b="0" i="1" smtClean="0">
                              <a:latin typeface="Cambria Math" panose="02040503050406030204" pitchFamily="18" charset="0"/>
                              <a:ea typeface="Cambria Math" panose="02040503050406030204" pitchFamily="18" charset="0"/>
                            </a:rPr>
                            <m:t>𝑛</m:t>
                          </m:r>
                        </m:sup>
                        <m:e>
                          <m:func>
                            <m:funcPr>
                              <m:ctrlPr>
                                <a:rPr lang="en-US" sz="2000" b="0" i="1" smtClean="0">
                                  <a:latin typeface="Cambria Math" panose="02040503050406030204" pitchFamily="18" charset="0"/>
                                  <a:ea typeface="Cambria Math" panose="02040503050406030204" pitchFamily="18" charset="0"/>
                                </a:rPr>
                              </m:ctrlPr>
                            </m:funcPr>
                            <m:fName>
                              <m:r>
                                <m:rPr>
                                  <m:sty m:val="p"/>
                                </m:rPr>
                                <a:rPr lang="en-US" sz="2000" b="0" i="0" smtClean="0">
                                  <a:latin typeface="Cambria Math" panose="02040503050406030204" pitchFamily="18" charset="0"/>
                                  <a:ea typeface="Cambria Math" panose="02040503050406030204" pitchFamily="18" charset="0"/>
                                </a:rPr>
                                <m:t>ln</m:t>
                              </m:r>
                            </m:fName>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𝑡</m:t>
                                  </m:r>
                                </m:e>
                                <m:sub>
                                  <m:r>
                                    <a:rPr lang="en-US" sz="2000" b="0" i="1" smtClean="0">
                                      <a:latin typeface="Cambria Math" panose="02040503050406030204" pitchFamily="18" charset="0"/>
                                      <a:ea typeface="Cambria Math" panose="02040503050406030204" pitchFamily="18" charset="0"/>
                                    </a:rPr>
                                    <m:t>𝑖</m:t>
                                  </m:r>
                                </m:sub>
                              </m:sSub>
                            </m:e>
                          </m:func>
                        </m:e>
                      </m:nary>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𝜆</m:t>
                      </m:r>
                      <m:nary>
                        <m:naryPr>
                          <m:chr m:val="∑"/>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=1</m:t>
                          </m:r>
                        </m:sub>
                        <m:sup>
                          <m:r>
                            <a:rPr lang="en-US" sz="2000" b="0" i="1" smtClean="0">
                              <a:latin typeface="Cambria Math" panose="02040503050406030204" pitchFamily="18" charset="0"/>
                              <a:ea typeface="Cambria Math" panose="02040503050406030204" pitchFamily="18" charset="0"/>
                            </a:rPr>
                            <m:t>𝑛</m:t>
                          </m:r>
                        </m:sup>
                        <m:e>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𝑡</m:t>
                              </m:r>
                            </m:e>
                            <m:sub>
                              <m:r>
                                <a:rPr lang="en-US" sz="2000" b="0" i="1" smtClean="0">
                                  <a:latin typeface="Cambria Math" panose="02040503050406030204" pitchFamily="18" charset="0"/>
                                  <a:ea typeface="Cambria Math" panose="02040503050406030204" pitchFamily="18" charset="0"/>
                                </a:rPr>
                                <m:t>𝑖</m:t>
                              </m:r>
                            </m:sub>
                            <m:sup>
                              <m:r>
                                <a:rPr lang="en-US" sz="2000" b="0" i="1" smtClean="0">
                                  <a:latin typeface="Cambria Math" panose="02040503050406030204" pitchFamily="18" charset="0"/>
                                  <a:ea typeface="Cambria Math" panose="02040503050406030204" pitchFamily="18" charset="0"/>
                                </a:rPr>
                                <m:t>𝛼</m:t>
                              </m:r>
                            </m:sup>
                          </m:sSubSup>
                        </m:e>
                      </m:nary>
                      <m:r>
                        <a:rPr lang="en-US" sz="2000" b="0" i="1" smtClean="0">
                          <a:latin typeface="Cambria Math" panose="02040503050406030204" pitchFamily="18" charset="0"/>
                          <a:ea typeface="Cambria Math" panose="02040503050406030204" pitchFamily="18" charset="0"/>
                        </a:rPr>
                        <m:t>   (</m:t>
                      </m:r>
                      <m:r>
                        <m:rPr>
                          <m:sty m:val="p"/>
                        </m:rPr>
                        <a:rPr lang="en-US" sz="2000" b="0" i="0" smtClean="0">
                          <a:latin typeface="Cambria Math" panose="02040503050406030204" pitchFamily="18" charset="0"/>
                          <a:ea typeface="Cambria Math" panose="02040503050406030204" pitchFamily="18" charset="0"/>
                        </a:rPr>
                        <m:t>General</m:t>
                      </m:r>
                      <m:r>
                        <a:rPr lang="en-US" sz="2000" b="0" i="0" smtClean="0">
                          <a:latin typeface="Cambria Math" panose="02040503050406030204" pitchFamily="18" charset="0"/>
                          <a:ea typeface="Cambria Math" panose="02040503050406030204" pitchFamily="18" charset="0"/>
                        </a:rPr>
                        <m:t> </m:t>
                      </m:r>
                      <m:r>
                        <m:rPr>
                          <m:sty m:val="p"/>
                        </m:rPr>
                        <a:rPr lang="en-US" sz="2000" b="0" i="0" smtClean="0">
                          <a:latin typeface="Cambria Math" panose="02040503050406030204" pitchFamily="18" charset="0"/>
                          <a:ea typeface="Cambria Math" panose="02040503050406030204" pitchFamily="18" charset="0"/>
                        </a:rPr>
                        <m:t>form</m:t>
                      </m:r>
                      <m:r>
                        <a:rPr lang="en-US" sz="2000" b="0" i="1" smtClean="0">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6" name="TextBox 5">
                <a:extLst>
                  <a:ext uri="{FF2B5EF4-FFF2-40B4-BE49-F238E27FC236}">
                    <a16:creationId xmlns:a16="http://schemas.microsoft.com/office/drawing/2014/main" id="{6BA13F5D-7654-F54A-B412-71D8FA4570A1}"/>
                  </a:ext>
                </a:extLst>
              </p:cNvPr>
              <p:cNvSpPr txBox="1">
                <a:spLocks noRot="1" noChangeAspect="1" noMove="1" noResize="1" noEditPoints="1" noAdjustHandles="1" noChangeArrowheads="1" noChangeShapeType="1" noTextEdit="1"/>
              </p:cNvSpPr>
              <p:nvPr/>
            </p:nvSpPr>
            <p:spPr>
              <a:xfrm>
                <a:off x="1939639" y="2185059"/>
                <a:ext cx="8312724" cy="840295"/>
              </a:xfrm>
              <a:prstGeom prst="rect">
                <a:avLst/>
              </a:prstGeom>
              <a:blipFill>
                <a:blip r:embed="rId3"/>
                <a:stretch>
                  <a:fillRect t="-117910" b="-1791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E56D6FD7-8A92-8A4B-972D-F5FFE5159700}"/>
                  </a:ext>
                </a:extLst>
              </p:cNvPr>
              <p:cNvSpPr/>
              <p:nvPr/>
            </p:nvSpPr>
            <p:spPr>
              <a:xfrm>
                <a:off x="1939639" y="3970543"/>
                <a:ext cx="7883236" cy="932628"/>
              </a:xfrm>
              <a:prstGeom prst="rect">
                <a:avLst/>
              </a:prstGeom>
            </p:spPr>
            <p:txBody>
              <a:bodyPr wrap="square" anchor="ctr">
                <a:spAutoFit/>
              </a:bodyPr>
              <a:lstStyle/>
              <a:p>
                <a:pPr/>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ℓ</m:t>
                      </m:r>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𝑛</m:t>
                      </m:r>
                      <m:func>
                        <m:funcPr>
                          <m:ctrlPr>
                            <a:rPr lang="en-US" sz="2000" b="0" i="1" smtClean="0">
                              <a:latin typeface="Cambria Math" panose="02040503050406030204" pitchFamily="18" charset="0"/>
                              <a:ea typeface="Cambria Math" panose="02040503050406030204" pitchFamily="18" charset="0"/>
                            </a:rPr>
                          </m:ctrlPr>
                        </m:funcPr>
                        <m:fName>
                          <m:r>
                            <m:rPr>
                              <m:sty m:val="p"/>
                            </m:rPr>
                            <a:rPr lang="en-US" sz="2000" b="0" i="0" smtClean="0">
                              <a:latin typeface="Cambria Math" panose="02040503050406030204" pitchFamily="18" charset="0"/>
                              <a:ea typeface="Cambria Math" panose="02040503050406030204" pitchFamily="18" charset="0"/>
                            </a:rPr>
                            <m:t>ln</m:t>
                          </m:r>
                        </m:fName>
                        <m:e>
                          <m:r>
                            <a:rPr lang="en-US" sz="2000" b="0" i="1" smtClean="0">
                              <a:latin typeface="Cambria Math" panose="02040503050406030204" pitchFamily="18" charset="0"/>
                              <a:ea typeface="Cambria Math" panose="02040503050406030204" pitchFamily="18" charset="0"/>
                            </a:rPr>
                            <m:t>𝛼</m:t>
                          </m:r>
                        </m:e>
                      </m:func>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𝑛</m:t>
                      </m:r>
                      <m:func>
                        <m:funcPr>
                          <m:ctrlPr>
                            <a:rPr lang="en-US" sz="2000" b="0" i="1" smtClean="0">
                              <a:latin typeface="Cambria Math" panose="02040503050406030204" pitchFamily="18" charset="0"/>
                              <a:ea typeface="Cambria Math" panose="02040503050406030204" pitchFamily="18" charset="0"/>
                            </a:rPr>
                          </m:ctrlPr>
                        </m:funcPr>
                        <m:fName>
                          <m:r>
                            <m:rPr>
                              <m:sty m:val="p"/>
                            </m:rPr>
                            <a:rPr lang="en-US" sz="2000" b="0" i="0" smtClean="0">
                              <a:latin typeface="Cambria Math" panose="02040503050406030204" pitchFamily="18" charset="0"/>
                              <a:ea typeface="Cambria Math" panose="02040503050406030204" pitchFamily="18" charset="0"/>
                            </a:rPr>
                            <m:t>ln</m:t>
                          </m:r>
                        </m:fName>
                        <m:e>
                          <m:r>
                            <a:rPr lang="en-US" sz="2000" b="0" i="1" smtClean="0">
                              <a:latin typeface="Cambria Math" panose="02040503050406030204" pitchFamily="18" charset="0"/>
                              <a:ea typeface="Cambria Math" panose="02040503050406030204" pitchFamily="18" charset="0"/>
                            </a:rPr>
                            <m:t>𝜆</m:t>
                          </m:r>
                        </m:e>
                      </m:func>
                      <m:r>
                        <a:rPr lang="en-US" sz="2000" b="0" i="1" smtClean="0">
                          <a:latin typeface="Cambria Math" panose="02040503050406030204" pitchFamily="18" charset="0"/>
                          <a:ea typeface="Cambria Math" panose="02040503050406030204" pitchFamily="18" charset="0"/>
                        </a:rPr>
                        <m:t>+</m:t>
                      </m:r>
                      <m:d>
                        <m:dPr>
                          <m:ctrlPr>
                            <a:rPr lang="en-US" sz="2000" b="0" i="1" smtClean="0">
                              <a:latin typeface="Cambria Math" panose="02040503050406030204" pitchFamily="18" charset="0"/>
                              <a:ea typeface="Cambria Math" panose="02040503050406030204" pitchFamily="18" charset="0"/>
                            </a:rPr>
                          </m:ctrlPr>
                        </m:dPr>
                        <m:e>
                          <m:r>
                            <a:rPr lang="en-US" sz="2000" b="0" i="1" smtClean="0">
                              <a:latin typeface="Cambria Math" panose="02040503050406030204" pitchFamily="18" charset="0"/>
                              <a:ea typeface="Cambria Math" panose="02040503050406030204" pitchFamily="18" charset="0"/>
                            </a:rPr>
                            <m:t>𝛼</m:t>
                          </m:r>
                          <m:r>
                            <a:rPr lang="en-US" sz="2000" b="0" i="1" smtClean="0">
                              <a:latin typeface="Cambria Math" panose="02040503050406030204" pitchFamily="18" charset="0"/>
                              <a:ea typeface="Cambria Math" panose="02040503050406030204" pitchFamily="18" charset="0"/>
                            </a:rPr>
                            <m:t> −1</m:t>
                          </m:r>
                        </m:e>
                      </m:d>
                      <m:nary>
                        <m:naryPr>
                          <m:chr m:val="∑"/>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=1</m:t>
                          </m:r>
                        </m:sub>
                        <m:sup>
                          <m:r>
                            <a:rPr lang="en-US" sz="2000" b="0" i="1" smtClean="0">
                              <a:latin typeface="Cambria Math" panose="02040503050406030204" pitchFamily="18" charset="0"/>
                              <a:ea typeface="Cambria Math" panose="02040503050406030204" pitchFamily="18" charset="0"/>
                            </a:rPr>
                            <m:t>𝑛</m:t>
                          </m:r>
                        </m:sup>
                        <m:e>
                          <m:func>
                            <m:funcPr>
                              <m:ctrlPr>
                                <a:rPr lang="en-US" sz="2000" b="0" i="1" smtClean="0">
                                  <a:latin typeface="Cambria Math" panose="02040503050406030204" pitchFamily="18" charset="0"/>
                                  <a:ea typeface="Cambria Math" panose="02040503050406030204" pitchFamily="18" charset="0"/>
                                </a:rPr>
                              </m:ctrlPr>
                            </m:funcPr>
                            <m:fName>
                              <m:r>
                                <m:rPr>
                                  <m:sty m:val="p"/>
                                </m:rPr>
                                <a:rPr lang="en-US" sz="2000" b="0" i="0" smtClean="0">
                                  <a:latin typeface="Cambria Math" panose="02040503050406030204" pitchFamily="18" charset="0"/>
                                  <a:ea typeface="Cambria Math" panose="02040503050406030204" pitchFamily="18" charset="0"/>
                                </a:rPr>
                                <m:t>ln</m:t>
                              </m:r>
                            </m:fName>
                            <m:e>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𝑡</m:t>
                                  </m:r>
                                </m:e>
                                <m:sub>
                                  <m:r>
                                    <a:rPr lang="en-US" sz="2000" b="0" i="1" smtClean="0">
                                      <a:latin typeface="Cambria Math" panose="02040503050406030204" pitchFamily="18" charset="0"/>
                                      <a:ea typeface="Cambria Math" panose="02040503050406030204" pitchFamily="18" charset="0"/>
                                    </a:rPr>
                                    <m:t>𝑖</m:t>
                                  </m:r>
                                </m:sub>
                              </m:sSub>
                            </m:e>
                          </m:func>
                        </m:e>
                      </m:nary>
                      <m:r>
                        <a:rPr lang="en-US" sz="2000" b="0" i="1" smtClean="0">
                          <a:latin typeface="Cambria Math" panose="02040503050406030204" pitchFamily="18" charset="0"/>
                          <a:ea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𝜆</m:t>
                      </m:r>
                      <m:nary>
                        <m:naryPr>
                          <m:chr m:val="∑"/>
                          <m:ctrlPr>
                            <a:rPr lang="en-US" sz="2000" b="0" i="1" smtClean="0">
                              <a:latin typeface="Cambria Math" panose="02040503050406030204" pitchFamily="18" charset="0"/>
                              <a:ea typeface="Cambria Math" panose="02040503050406030204" pitchFamily="18" charset="0"/>
                            </a:rPr>
                          </m:ctrlPr>
                        </m:naryPr>
                        <m:sub>
                          <m:r>
                            <m:rPr>
                              <m:brk m:alnAt="23"/>
                            </m:rPr>
                            <a:rPr lang="en-US" sz="2000" b="0" i="1" smtClean="0">
                              <a:latin typeface="Cambria Math" panose="02040503050406030204" pitchFamily="18" charset="0"/>
                              <a:ea typeface="Cambria Math" panose="02040503050406030204" pitchFamily="18" charset="0"/>
                            </a:rPr>
                            <m:t>𝑖</m:t>
                          </m:r>
                          <m:r>
                            <a:rPr lang="en-US" sz="2000" b="0" i="1" smtClean="0">
                              <a:latin typeface="Cambria Math" panose="02040503050406030204" pitchFamily="18" charset="0"/>
                              <a:ea typeface="Cambria Math" panose="02040503050406030204" pitchFamily="18" charset="0"/>
                            </a:rPr>
                            <m:t>=1</m:t>
                          </m:r>
                        </m:sub>
                        <m:sup>
                          <m:r>
                            <a:rPr lang="en-US" sz="2000" b="0" i="1" smtClean="0">
                              <a:latin typeface="Cambria Math" panose="02040503050406030204" pitchFamily="18" charset="0"/>
                              <a:ea typeface="Cambria Math" panose="02040503050406030204" pitchFamily="18" charset="0"/>
                            </a:rPr>
                            <m:t>𝑛</m:t>
                          </m:r>
                        </m:sup>
                        <m:e>
                          <m:sSubSup>
                            <m:sSubSupPr>
                              <m:ctrlPr>
                                <a:rPr lang="en-US" sz="2000" b="0" i="1" smtClean="0">
                                  <a:latin typeface="Cambria Math" panose="02040503050406030204" pitchFamily="18" charset="0"/>
                                  <a:ea typeface="Cambria Math" panose="02040503050406030204" pitchFamily="18" charset="0"/>
                                </a:rPr>
                              </m:ctrlPr>
                            </m:sSubSupPr>
                            <m:e>
                              <m:r>
                                <a:rPr lang="en-US" sz="2000" b="0" i="1" smtClean="0">
                                  <a:latin typeface="Cambria Math" panose="02040503050406030204" pitchFamily="18" charset="0"/>
                                  <a:ea typeface="Cambria Math" panose="02040503050406030204" pitchFamily="18" charset="0"/>
                                </a:rPr>
                                <m:t>𝑡</m:t>
                              </m:r>
                            </m:e>
                            <m:sub>
                              <m:r>
                                <a:rPr lang="en-US" sz="2000" b="0" i="1" smtClean="0">
                                  <a:latin typeface="Cambria Math" panose="02040503050406030204" pitchFamily="18" charset="0"/>
                                  <a:ea typeface="Cambria Math" panose="02040503050406030204" pitchFamily="18" charset="0"/>
                                </a:rPr>
                                <m:t>𝑖</m:t>
                              </m:r>
                            </m:sub>
                            <m:sup>
                              <m:r>
                                <a:rPr lang="en-US" sz="2000" b="0" i="1" smtClean="0">
                                  <a:latin typeface="Cambria Math" panose="02040503050406030204" pitchFamily="18" charset="0"/>
                                  <a:ea typeface="Cambria Math" panose="02040503050406030204" pitchFamily="18" charset="0"/>
                                </a:rPr>
                                <m:t>𝛼</m:t>
                              </m:r>
                            </m:sup>
                          </m:sSubSup>
                        </m:e>
                      </m:nary>
                      <m:r>
                        <a:rPr lang="en-US" sz="2000" b="0" i="0" smtClean="0">
                          <a:latin typeface="Cambria Math" panose="02040503050406030204" pitchFamily="18" charset="0"/>
                          <a:ea typeface="Cambria Math" panose="02040503050406030204" pitchFamily="18" charset="0"/>
                        </a:rPr>
                        <m:t>   (</m:t>
                      </m:r>
                      <m:r>
                        <m:rPr>
                          <m:sty m:val="p"/>
                        </m:rPr>
                        <a:rPr lang="en-US" sz="2000" b="0" i="0" smtClean="0">
                          <a:latin typeface="Cambria Math" panose="02040503050406030204" pitchFamily="18" charset="0"/>
                          <a:ea typeface="Cambria Math" panose="02040503050406030204" pitchFamily="18" charset="0"/>
                        </a:rPr>
                        <m:t>Ignore</m:t>
                      </m:r>
                      <m:r>
                        <a:rPr lang="en-US" sz="2000" b="0" i="0" smtClean="0">
                          <a:latin typeface="Cambria Math" panose="02040503050406030204" pitchFamily="18" charset="0"/>
                          <a:ea typeface="Cambria Math" panose="02040503050406030204" pitchFamily="18" charset="0"/>
                        </a:rPr>
                        <m:t> </m:t>
                      </m:r>
                      <m:r>
                        <m:rPr>
                          <m:sty m:val="p"/>
                        </m:rPr>
                        <a:rPr lang="en-US" sz="2000" b="0" i="0" smtClean="0">
                          <a:latin typeface="Cambria Math" panose="02040503050406030204" pitchFamily="18" charset="0"/>
                          <a:ea typeface="Cambria Math" panose="02040503050406030204" pitchFamily="18" charset="0"/>
                        </a:rPr>
                        <m:t>censoring</m:t>
                      </m:r>
                      <m:r>
                        <a:rPr lang="en-US" sz="2000" b="0" i="0" smtClean="0">
                          <a:latin typeface="Cambria Math" panose="02040503050406030204" pitchFamily="18" charset="0"/>
                          <a:ea typeface="Cambria Math" panose="02040503050406030204" pitchFamily="18" charset="0"/>
                        </a:rPr>
                        <m:t>)</m:t>
                      </m:r>
                    </m:oMath>
                  </m:oMathPara>
                </a14:m>
                <a:endParaRPr lang="en-US" sz="2000" dirty="0"/>
              </a:p>
            </p:txBody>
          </p:sp>
        </mc:Choice>
        <mc:Fallback xmlns="">
          <p:sp>
            <p:nvSpPr>
              <p:cNvPr id="7" name="Rectangle 6">
                <a:extLst>
                  <a:ext uri="{FF2B5EF4-FFF2-40B4-BE49-F238E27FC236}">
                    <a16:creationId xmlns:a16="http://schemas.microsoft.com/office/drawing/2014/main" id="{E56D6FD7-8A92-8A4B-972D-F5FFE5159700}"/>
                  </a:ext>
                </a:extLst>
              </p:cNvPr>
              <p:cNvSpPr>
                <a:spLocks noRot="1" noChangeAspect="1" noMove="1" noResize="1" noEditPoints="1" noAdjustHandles="1" noChangeArrowheads="1" noChangeShapeType="1" noTextEdit="1"/>
              </p:cNvSpPr>
              <p:nvPr/>
            </p:nvSpPr>
            <p:spPr>
              <a:xfrm>
                <a:off x="1939639" y="3970543"/>
                <a:ext cx="7883236" cy="932628"/>
              </a:xfrm>
              <a:prstGeom prst="rect">
                <a:avLst/>
              </a:prstGeom>
              <a:blipFill>
                <a:blip r:embed="rId4"/>
                <a:stretch>
                  <a:fillRect t="-102703" b="-1581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85EDB716-7EBB-484E-92C7-ABA7491405A4}"/>
                  </a:ext>
                </a:extLst>
              </p:cNvPr>
              <p:cNvSpPr txBox="1"/>
              <p:nvPr/>
            </p:nvSpPr>
            <p:spPr>
              <a:xfrm>
                <a:off x="1233054" y="5050696"/>
                <a:ext cx="9379527" cy="830997"/>
              </a:xfrm>
              <a:prstGeom prst="rect">
                <a:avLst/>
              </a:prstGeom>
              <a:noFill/>
            </p:spPr>
            <p:txBody>
              <a:bodyPr wrap="square" rtlCol="0">
                <a:spAutoFit/>
              </a:bodyPr>
              <a:lstStyle/>
              <a:p>
                <a:r>
                  <a:rPr lang="en-US" sz="2400" dirty="0"/>
                  <a:t>Use</a:t>
                </a:r>
                <a:r>
                  <a:rPr lang="zh-CN" altLang="en-US" sz="2400" dirty="0"/>
                  <a:t> </a:t>
                </a:r>
                <a:r>
                  <a:rPr lang="en-US" altLang="zh-CN" sz="2400" dirty="0"/>
                  <a:t>function</a:t>
                </a:r>
                <a:r>
                  <a:rPr lang="en-US" sz="2400" dirty="0"/>
                  <a:t> </a:t>
                </a:r>
                <a:r>
                  <a:rPr lang="en-US" sz="2400" b="1" dirty="0">
                    <a:solidFill>
                      <a:srgbClr val="C00000"/>
                    </a:solidFill>
                  </a:rPr>
                  <a:t>nlm </a:t>
                </a:r>
                <a:r>
                  <a:rPr lang="en-US" sz="2400" dirty="0"/>
                  <a:t>(Non-Linear Minimization){R Stats package} to maximize the log-likelihood function </a:t>
                </a:r>
                <a14:m>
                  <m:oMath xmlns:m="http://schemas.openxmlformats.org/officeDocument/2006/math">
                    <m:r>
                      <a:rPr lang="en-US" sz="2400" b="0" i="1" smtClean="0">
                        <a:latin typeface="Cambria Math" panose="02040503050406030204" pitchFamily="18" charset="0"/>
                        <a:ea typeface="Cambria Math" panose="02040503050406030204" pitchFamily="18" charset="0"/>
                      </a:rPr>
                      <m:t>ℓ</m:t>
                    </m:r>
                  </m:oMath>
                </a14:m>
                <a:r>
                  <a:rPr lang="en-US" sz="2400" dirty="0"/>
                  <a:t> (minimize </a:t>
                </a:r>
                <a14:m>
                  <m:oMath xmlns:m="http://schemas.openxmlformats.org/officeDocument/2006/math">
                    <m:r>
                      <a:rPr lang="en-US" sz="2400" b="0" i="1" smtClean="0">
                        <a:latin typeface="Cambria Math" panose="02040503050406030204" pitchFamily="18" charset="0"/>
                      </a:rPr>
                      <m:t>−</m:t>
                    </m:r>
                    <m:r>
                      <a:rPr lang="en-US" sz="2400" b="0" i="1" smtClean="0">
                        <a:latin typeface="Cambria Math" panose="02040503050406030204" pitchFamily="18" charset="0"/>
                        <a:ea typeface="Cambria Math" panose="02040503050406030204" pitchFamily="18" charset="0"/>
                      </a:rPr>
                      <m:t>ℓ</m:t>
                    </m:r>
                  </m:oMath>
                </a14:m>
                <a:r>
                  <a:rPr lang="en-US" sz="2400" dirty="0"/>
                  <a:t>).</a:t>
                </a:r>
              </a:p>
            </p:txBody>
          </p:sp>
        </mc:Choice>
        <mc:Fallback xmlns="">
          <p:sp>
            <p:nvSpPr>
              <p:cNvPr id="14" name="TextBox 13">
                <a:extLst>
                  <a:ext uri="{FF2B5EF4-FFF2-40B4-BE49-F238E27FC236}">
                    <a16:creationId xmlns:a16="http://schemas.microsoft.com/office/drawing/2014/main" id="{85EDB716-7EBB-484E-92C7-ABA7491405A4}"/>
                  </a:ext>
                </a:extLst>
              </p:cNvPr>
              <p:cNvSpPr txBox="1">
                <a:spLocks noRot="1" noChangeAspect="1" noMove="1" noResize="1" noEditPoints="1" noAdjustHandles="1" noChangeArrowheads="1" noChangeShapeType="1" noTextEdit="1"/>
              </p:cNvSpPr>
              <p:nvPr/>
            </p:nvSpPr>
            <p:spPr>
              <a:xfrm>
                <a:off x="1233054" y="5050696"/>
                <a:ext cx="9379527" cy="830997"/>
              </a:xfrm>
              <a:prstGeom prst="rect">
                <a:avLst/>
              </a:prstGeom>
              <a:blipFill>
                <a:blip r:embed="rId5"/>
                <a:stretch>
                  <a:fillRect l="-946" t="-6061" r="-676" b="-13636"/>
                </a:stretch>
              </a:blipFill>
            </p:spPr>
            <p:txBody>
              <a:bodyPr/>
              <a:lstStyle/>
              <a:p>
                <a:r>
                  <a:rPr lang="en-US">
                    <a:noFill/>
                  </a:rPr>
                  <a:t> </a:t>
                </a:r>
              </a:p>
            </p:txBody>
          </p:sp>
        </mc:Fallback>
      </mc:AlternateContent>
      <p:grpSp>
        <p:nvGrpSpPr>
          <p:cNvPr id="24" name="Group 23">
            <a:extLst>
              <a:ext uri="{FF2B5EF4-FFF2-40B4-BE49-F238E27FC236}">
                <a16:creationId xmlns:a16="http://schemas.microsoft.com/office/drawing/2014/main" id="{FD154FA6-ECF5-134B-AA49-A7A007B2981B}"/>
              </a:ext>
            </a:extLst>
          </p:cNvPr>
          <p:cNvGrpSpPr/>
          <p:nvPr/>
        </p:nvGrpSpPr>
        <p:grpSpPr>
          <a:xfrm>
            <a:off x="4017819" y="3131127"/>
            <a:ext cx="2673927" cy="983673"/>
            <a:chOff x="4017819" y="3131127"/>
            <a:chExt cx="2673927" cy="983673"/>
          </a:xfrm>
        </p:grpSpPr>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C6BC281-9613-9541-94E6-87A16181941F}"/>
                    </a:ext>
                  </a:extLst>
                </p:cNvPr>
                <p:cNvSpPr txBox="1"/>
                <p:nvPr/>
              </p:nvSpPr>
              <p:spPr>
                <a:xfrm>
                  <a:off x="4371853" y="3422908"/>
                  <a:ext cx="2319893" cy="400110"/>
                </a:xfrm>
                <a:prstGeom prst="rect">
                  <a:avLst/>
                </a:prstGeom>
                <a:noFill/>
              </p:spPr>
              <p:txBody>
                <a:bodyPr wrap="square" rtlCol="0">
                  <a:spAutoFit/>
                </a:bodyPr>
                <a:lstStyle/>
                <a:p>
                  <a:r>
                    <a:rPr lang="en-US" sz="2000" dirty="0"/>
                    <a:t>Replace all </a:t>
                  </a:r>
                  <a14:m>
                    <m:oMath xmlns:m="http://schemas.openxmlformats.org/officeDocument/2006/math">
                      <m:sSub>
                        <m:sSubPr>
                          <m:ctrlPr>
                            <a:rPr lang="en-US" sz="2000" b="0" i="1" smtClean="0">
                              <a:latin typeface="Cambria Math" panose="02040503050406030204" pitchFamily="18" charset="0"/>
                              <a:ea typeface="Cambria Math" panose="02040503050406030204" pitchFamily="18" charset="0"/>
                            </a:rPr>
                          </m:ctrlPr>
                        </m:sSubPr>
                        <m:e>
                          <m:r>
                            <a:rPr lang="en-US" sz="2000" b="0" i="1" smtClean="0">
                              <a:latin typeface="Cambria Math" panose="02040503050406030204" pitchFamily="18" charset="0"/>
                              <a:ea typeface="Cambria Math" panose="02040503050406030204" pitchFamily="18" charset="0"/>
                            </a:rPr>
                            <m:t>𝛿</m:t>
                          </m:r>
                        </m:e>
                        <m:sub>
                          <m:r>
                            <a:rPr lang="en-US" sz="2000" b="0" i="1" smtClean="0">
                              <a:latin typeface="Cambria Math" panose="02040503050406030204" pitchFamily="18" charset="0"/>
                              <a:ea typeface="Cambria Math" panose="02040503050406030204" pitchFamily="18" charset="0"/>
                            </a:rPr>
                            <m:t>𝑖</m:t>
                          </m:r>
                        </m:sub>
                      </m:sSub>
                    </m:oMath>
                  </a14:m>
                  <a:r>
                    <a:rPr lang="en-US" sz="2000" dirty="0"/>
                    <a:t> with 1</a:t>
                  </a:r>
                </a:p>
              </p:txBody>
            </p:sp>
          </mc:Choice>
          <mc:Fallback xmlns="">
            <p:sp>
              <p:nvSpPr>
                <p:cNvPr id="12" name="TextBox 11">
                  <a:extLst>
                    <a:ext uri="{FF2B5EF4-FFF2-40B4-BE49-F238E27FC236}">
                      <a16:creationId xmlns:a16="http://schemas.microsoft.com/office/drawing/2014/main" id="{2C6BC281-9613-9541-94E6-87A16181941F}"/>
                    </a:ext>
                  </a:extLst>
                </p:cNvPr>
                <p:cNvSpPr txBox="1">
                  <a:spLocks noRot="1" noChangeAspect="1" noMove="1" noResize="1" noEditPoints="1" noAdjustHandles="1" noChangeArrowheads="1" noChangeShapeType="1" noTextEdit="1"/>
                </p:cNvSpPr>
                <p:nvPr/>
              </p:nvSpPr>
              <p:spPr>
                <a:xfrm>
                  <a:off x="4371853" y="3422908"/>
                  <a:ext cx="2319893" cy="400110"/>
                </a:xfrm>
                <a:prstGeom prst="rect">
                  <a:avLst/>
                </a:prstGeom>
                <a:blipFill>
                  <a:blip r:embed="rId6"/>
                  <a:stretch>
                    <a:fillRect l="-2174" t="-9375" b="-25000"/>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D10F4FB8-78CB-2241-8DFD-7F64D60701F1}"/>
                </a:ext>
              </a:extLst>
            </p:cNvPr>
            <p:cNvCxnSpPr>
              <a:cxnSpLocks/>
            </p:cNvCxnSpPr>
            <p:nvPr/>
          </p:nvCxnSpPr>
          <p:spPr>
            <a:xfrm>
              <a:off x="4017819" y="3131127"/>
              <a:ext cx="0" cy="98367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10" name="Footer Placeholder 3"/>
          <p:cNvSpPr>
            <a:spLocks noGrp="1"/>
          </p:cNvSpPr>
          <p:nvPr>
            <p:ph type="ftr" sz="quarter" idx="11"/>
          </p:nvPr>
        </p:nvSpPr>
        <p:spPr>
          <a:xfrm>
            <a:off x="4038600" y="6356350"/>
            <a:ext cx="4114800" cy="365125"/>
          </a:xfrm>
        </p:spPr>
        <p:txBody>
          <a:bodyPr/>
          <a:lstStyle/>
          <a:p>
            <a:r>
              <a:rPr lang="en-GB" dirty="0" err="1"/>
              <a:t>Lingyu</a:t>
            </a:r>
            <a:r>
              <a:rPr lang="en-GB" dirty="0"/>
              <a:t> Tan</a:t>
            </a:r>
          </a:p>
        </p:txBody>
      </p:sp>
      <p:grpSp>
        <p:nvGrpSpPr>
          <p:cNvPr id="4" name="Group 3"/>
          <p:cNvGrpSpPr/>
          <p:nvPr/>
        </p:nvGrpSpPr>
        <p:grpSpPr>
          <a:xfrm>
            <a:off x="1233054" y="577741"/>
            <a:ext cx="9725891" cy="524430"/>
            <a:chOff x="1233054" y="577741"/>
            <a:chExt cx="9725891" cy="524430"/>
          </a:xfrm>
        </p:grpSpPr>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0C8C407-8E2A-564F-8E50-A13BF7785E30}"/>
                    </a:ext>
                  </a:extLst>
                </p:cNvPr>
                <p:cNvSpPr txBox="1"/>
                <p:nvPr/>
              </p:nvSpPr>
              <p:spPr>
                <a:xfrm>
                  <a:off x="1233054" y="577741"/>
                  <a:ext cx="9725891" cy="523220"/>
                </a:xfrm>
                <a:prstGeom prst="rect">
                  <a:avLst/>
                </a:prstGeom>
                <a:noFill/>
              </p:spPr>
              <p:txBody>
                <a:bodyPr wrap="square" rtlCol="0">
                  <a:spAutoFit/>
                </a:bodyPr>
                <a:lstStyle/>
                <a:p>
                  <a:r>
                    <a:rPr lang="en-US" sz="2800" b="1" dirty="0">
                      <a:latin typeface="+mj-lt"/>
                    </a:rPr>
                    <a:t>MLE of </a:t>
                  </a:r>
                  <a14:m>
                    <m:oMath xmlns:m="http://schemas.openxmlformats.org/officeDocument/2006/math">
                      <m:r>
                        <a:rPr lang="en-US" sz="2800" b="1" i="1" smtClean="0">
                          <a:latin typeface="Cambria Math" panose="02040503050406030204" pitchFamily="18" charset="0"/>
                          <a:ea typeface="Cambria Math" panose="02040503050406030204" pitchFamily="18" charset="0"/>
                        </a:rPr>
                        <m:t>𝜶</m:t>
                      </m:r>
                    </m:oMath>
                  </a14:m>
                  <a:r>
                    <a:rPr lang="en-US" sz="2800" b="1" dirty="0">
                      <a:latin typeface="+mj-lt"/>
                    </a:rPr>
                    <a:t> and </a:t>
                  </a:r>
                  <a14:m>
                    <m:oMath xmlns:m="http://schemas.openxmlformats.org/officeDocument/2006/math">
                      <m:r>
                        <a:rPr lang="en-US" sz="2800" b="1" i="1" smtClean="0">
                          <a:latin typeface="Cambria Math" panose="02040503050406030204" pitchFamily="18" charset="0"/>
                          <a:ea typeface="Cambria Math" panose="02040503050406030204" pitchFamily="18" charset="0"/>
                        </a:rPr>
                        <m:t>𝝀</m:t>
                      </m:r>
                    </m:oMath>
                  </a14:m>
                  <a:r>
                    <a:rPr lang="en-US" sz="2800" b="1" dirty="0">
                      <a:latin typeface="+mj-lt"/>
                    </a:rPr>
                    <a:t> for Weibull distribution with </a:t>
                  </a:r>
                  <a14:m>
                    <m:oMath xmlns:m="http://schemas.openxmlformats.org/officeDocument/2006/math">
                      <m:r>
                        <a:rPr lang="en-US" sz="2800" b="1" i="1" smtClean="0">
                          <a:latin typeface="Cambria Math" panose="02040503050406030204" pitchFamily="18" charset="0"/>
                          <a:ea typeface="Cambria Math" panose="02040503050406030204" pitchFamily="18" charset="0"/>
                        </a:rPr>
                        <m:t>𝜶</m:t>
                      </m:r>
                    </m:oMath>
                  </a14:m>
                  <a:r>
                    <a:rPr lang="en-US" sz="2800" b="1" dirty="0">
                      <a:latin typeface="+mj-lt"/>
                    </a:rPr>
                    <a:t> and </a:t>
                  </a:r>
                  <a14:m>
                    <m:oMath xmlns:m="http://schemas.openxmlformats.org/officeDocument/2006/math">
                      <m:r>
                        <a:rPr lang="en-US" sz="2800" b="1" i="1" smtClean="0">
                          <a:latin typeface="Cambria Math" panose="02040503050406030204" pitchFamily="18" charset="0"/>
                          <a:ea typeface="Cambria Math" panose="02040503050406030204" pitchFamily="18" charset="0"/>
                        </a:rPr>
                        <m:t>𝝀</m:t>
                      </m:r>
                    </m:oMath>
                  </a14:m>
                  <a:r>
                    <a:rPr lang="en-US" sz="2800" b="1" dirty="0">
                      <a:latin typeface="+mj-lt"/>
                    </a:rPr>
                    <a:t> unknown</a:t>
                  </a:r>
                </a:p>
              </p:txBody>
            </p:sp>
          </mc:Choice>
          <mc:Fallback xmlns="">
            <p:sp>
              <p:nvSpPr>
                <p:cNvPr id="23" name="TextBox 22">
                  <a:extLst>
                    <a:ext uri="{FF2B5EF4-FFF2-40B4-BE49-F238E27FC236}">
                      <a16:creationId xmlns:a16="http://schemas.microsoft.com/office/drawing/2014/main" id="{60C8C407-8E2A-564F-8E50-A13BF7785E30}"/>
                    </a:ext>
                  </a:extLst>
                </p:cNvPr>
                <p:cNvSpPr txBox="1">
                  <a:spLocks noRot="1" noChangeAspect="1" noMove="1" noResize="1" noEditPoints="1" noAdjustHandles="1" noChangeArrowheads="1" noChangeShapeType="1" noTextEdit="1"/>
                </p:cNvSpPr>
                <p:nvPr/>
              </p:nvSpPr>
              <p:spPr>
                <a:xfrm>
                  <a:off x="1233054" y="577741"/>
                  <a:ext cx="9725891" cy="523220"/>
                </a:xfrm>
                <a:prstGeom prst="rect">
                  <a:avLst/>
                </a:prstGeom>
                <a:blipFill>
                  <a:blip r:embed="rId7"/>
                  <a:stretch>
                    <a:fillRect l="-1253" t="-11628" b="-32558"/>
                  </a:stretch>
                </a:blipFill>
              </p:spPr>
              <p:txBody>
                <a:bodyPr/>
                <a:lstStyle/>
                <a:p>
                  <a:r>
                    <a:rPr lang="zh-CN" altLang="en-US">
                      <a:noFill/>
                    </a:rPr>
                    <a:t> </a:t>
                  </a:r>
                </a:p>
              </p:txBody>
            </p:sp>
          </mc:Fallback>
        </mc:AlternateContent>
        <p:cxnSp>
          <p:nvCxnSpPr>
            <p:cNvPr id="3" name="Straight Connector 2"/>
            <p:cNvCxnSpPr/>
            <p:nvPr/>
          </p:nvCxnSpPr>
          <p:spPr>
            <a:xfrm>
              <a:off x="1332817" y="1102171"/>
              <a:ext cx="9180000" cy="0"/>
            </a:xfrm>
            <a:prstGeom prst="line">
              <a:avLst/>
            </a:prstGeom>
            <a:ln w="25400"/>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349124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linds(horizontal)">
                                      <p:cBhvr>
                                        <p:cTn id="11" dur="500"/>
                                        <p:tgtEl>
                                          <p:spTgt spid="6"/>
                                        </p:tgtEl>
                                      </p:cBhvr>
                                    </p:animEffect>
                                  </p:childTnLst>
                                </p:cTn>
                              </p:par>
                              <p:par>
                                <p:cTn id="12" presetID="3" presetClass="entr" presetSubtype="10" fill="hold"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blinds(horizontal)">
                                      <p:cBhvr>
                                        <p:cTn id="14" dur="500"/>
                                        <p:tgtEl>
                                          <p:spTgt spid="24"/>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linds(horizontal)">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02EE05-0640-3B4D-BF95-CE4682A3D024}"/>
              </a:ext>
            </a:extLst>
          </p:cNvPr>
          <p:cNvPicPr>
            <a:picLocks noChangeAspect="1"/>
          </p:cNvPicPr>
          <p:nvPr/>
        </p:nvPicPr>
        <p:blipFill>
          <a:blip r:embed="rId2"/>
          <a:stretch>
            <a:fillRect/>
          </a:stretch>
        </p:blipFill>
        <p:spPr>
          <a:xfrm>
            <a:off x="1080000" y="1260000"/>
            <a:ext cx="5606512" cy="5040000"/>
          </a:xfrm>
          <a:prstGeom prst="rect">
            <a:avLst/>
          </a:prstGeom>
        </p:spPr>
      </p:pic>
      <p:sp>
        <p:nvSpPr>
          <p:cNvPr id="7" name="TextBox 6">
            <a:extLst>
              <a:ext uri="{FF2B5EF4-FFF2-40B4-BE49-F238E27FC236}">
                <a16:creationId xmlns:a16="http://schemas.microsoft.com/office/drawing/2014/main" id="{3854FB72-8EF7-E948-9FCE-13F5F5B84E61}"/>
              </a:ext>
            </a:extLst>
          </p:cNvPr>
          <p:cNvSpPr txBox="1"/>
          <p:nvPr/>
        </p:nvSpPr>
        <p:spPr>
          <a:xfrm>
            <a:off x="7560000" y="1620000"/>
            <a:ext cx="3398944" cy="345139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dirty="0"/>
              <a:t>X-axis: Time </a:t>
            </a:r>
          </a:p>
          <a:p>
            <a:pPr marL="285750" indent="-285750">
              <a:lnSpc>
                <a:spcPct val="150000"/>
              </a:lnSpc>
              <a:buFont typeface="Arial" panose="020B0604020202020204" pitchFamily="34" charset="0"/>
              <a:buChar char="•"/>
            </a:pPr>
            <a:r>
              <a:rPr lang="en-US" sz="2400" dirty="0"/>
              <a:t>Y-axis: Survival rate</a:t>
            </a:r>
          </a:p>
          <a:p>
            <a:pPr marL="285750" indent="-285750">
              <a:lnSpc>
                <a:spcPct val="150000"/>
              </a:lnSpc>
              <a:buFont typeface="Arial" panose="020B0604020202020204" pitchFamily="34" charset="0"/>
              <a:buChar char="•"/>
            </a:pPr>
            <a:r>
              <a:rPr lang="en-US" altLang="zh-CN" sz="2400" dirty="0"/>
              <a:t> </a:t>
            </a:r>
            <a:r>
              <a:rPr lang="en-US" altLang="zh-CN" sz="2800" dirty="0">
                <a:solidFill>
                  <a:srgbClr val="FF0000"/>
                </a:solidFill>
              </a:rPr>
              <a:t>+</a:t>
            </a:r>
            <a:r>
              <a:rPr lang="en-US" altLang="zh-CN" sz="2400" dirty="0"/>
              <a:t>: symbol of censored observations</a:t>
            </a:r>
            <a:endParaRPr lang="en-US" sz="2400" dirty="0"/>
          </a:p>
          <a:p>
            <a:pPr marL="285750" indent="-285750">
              <a:lnSpc>
                <a:spcPct val="150000"/>
              </a:lnSpc>
              <a:buFont typeface="Arial" panose="020B0604020202020204" pitchFamily="34" charset="0"/>
              <a:buChar char="•"/>
            </a:pPr>
            <a:r>
              <a:rPr lang="en-US" sz="2400" b="1" dirty="0"/>
              <a:t>Does reflect censoring</a:t>
            </a:r>
          </a:p>
          <a:p>
            <a:pPr>
              <a:lnSpc>
                <a:spcPct val="150000"/>
              </a:lnSpc>
            </a:pPr>
            <a:endParaRPr lang="en-US" sz="2400" dirty="0"/>
          </a:p>
        </p:txBody>
      </p:sp>
      <p:sp>
        <p:nvSpPr>
          <p:cNvPr id="9" name="Footer Placeholder 3"/>
          <p:cNvSpPr>
            <a:spLocks noGrp="1"/>
          </p:cNvSpPr>
          <p:nvPr>
            <p:ph type="ftr" sz="quarter" idx="11"/>
          </p:nvPr>
        </p:nvSpPr>
        <p:spPr>
          <a:xfrm>
            <a:off x="4038600" y="6356350"/>
            <a:ext cx="4114800" cy="365125"/>
          </a:xfrm>
        </p:spPr>
        <p:txBody>
          <a:bodyPr/>
          <a:lstStyle/>
          <a:p>
            <a:r>
              <a:rPr lang="en-GB" dirty="0" err="1"/>
              <a:t>Lingyu</a:t>
            </a:r>
            <a:r>
              <a:rPr lang="en-GB" dirty="0"/>
              <a:t> Tan</a:t>
            </a:r>
          </a:p>
        </p:txBody>
      </p:sp>
      <p:grpSp>
        <p:nvGrpSpPr>
          <p:cNvPr id="10" name="Group 9"/>
          <p:cNvGrpSpPr/>
          <p:nvPr/>
        </p:nvGrpSpPr>
        <p:grpSpPr>
          <a:xfrm>
            <a:off x="1233054" y="577741"/>
            <a:ext cx="9725891" cy="524430"/>
            <a:chOff x="1233054" y="577741"/>
            <a:chExt cx="9725891" cy="524430"/>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0C8C407-8E2A-564F-8E50-A13BF7785E30}"/>
                    </a:ext>
                  </a:extLst>
                </p:cNvPr>
                <p:cNvSpPr txBox="1"/>
                <p:nvPr/>
              </p:nvSpPr>
              <p:spPr>
                <a:xfrm>
                  <a:off x="1233054" y="577741"/>
                  <a:ext cx="9725891" cy="523220"/>
                </a:xfrm>
                <a:prstGeom prst="rect">
                  <a:avLst/>
                </a:prstGeom>
                <a:noFill/>
              </p:spPr>
              <p:txBody>
                <a:bodyPr wrap="square" rtlCol="0">
                  <a:spAutoFit/>
                </a:bodyPr>
                <a:lstStyle/>
                <a:p>
                  <a:r>
                    <a:rPr lang="en-US" sz="2800" b="1" dirty="0">
                      <a:latin typeface="+mj-lt"/>
                    </a:rPr>
                    <a:t>MLE of </a:t>
                  </a:r>
                  <a14:m>
                    <m:oMath xmlns:m="http://schemas.openxmlformats.org/officeDocument/2006/math">
                      <m:r>
                        <a:rPr lang="en-US" sz="2800" b="1" i="1" smtClean="0">
                          <a:latin typeface="Cambria Math" panose="02040503050406030204" pitchFamily="18" charset="0"/>
                          <a:ea typeface="Cambria Math" panose="02040503050406030204" pitchFamily="18" charset="0"/>
                        </a:rPr>
                        <m:t>𝜶</m:t>
                      </m:r>
                    </m:oMath>
                  </a14:m>
                  <a:r>
                    <a:rPr lang="en-US" sz="2800" b="1" dirty="0">
                      <a:latin typeface="+mj-lt"/>
                    </a:rPr>
                    <a:t> and </a:t>
                  </a:r>
                  <a14:m>
                    <m:oMath xmlns:m="http://schemas.openxmlformats.org/officeDocument/2006/math">
                      <m:r>
                        <a:rPr lang="en-US" sz="2800" b="1" i="1" smtClean="0">
                          <a:latin typeface="Cambria Math" panose="02040503050406030204" pitchFamily="18" charset="0"/>
                          <a:ea typeface="Cambria Math" panose="02040503050406030204" pitchFamily="18" charset="0"/>
                        </a:rPr>
                        <m:t>𝝀</m:t>
                      </m:r>
                    </m:oMath>
                  </a14:m>
                  <a:r>
                    <a:rPr lang="en-US" sz="2800" b="1" dirty="0">
                      <a:latin typeface="+mj-lt"/>
                    </a:rPr>
                    <a:t> for Weibull distribution with </a:t>
                  </a:r>
                  <a14:m>
                    <m:oMath xmlns:m="http://schemas.openxmlformats.org/officeDocument/2006/math">
                      <m:r>
                        <a:rPr lang="en-US" sz="2800" b="1" i="1" smtClean="0">
                          <a:latin typeface="Cambria Math" panose="02040503050406030204" pitchFamily="18" charset="0"/>
                          <a:ea typeface="Cambria Math" panose="02040503050406030204" pitchFamily="18" charset="0"/>
                        </a:rPr>
                        <m:t>𝜶</m:t>
                      </m:r>
                    </m:oMath>
                  </a14:m>
                  <a:r>
                    <a:rPr lang="en-US" sz="2800" b="1" dirty="0">
                      <a:latin typeface="+mj-lt"/>
                    </a:rPr>
                    <a:t> and </a:t>
                  </a:r>
                  <a14:m>
                    <m:oMath xmlns:m="http://schemas.openxmlformats.org/officeDocument/2006/math">
                      <m:r>
                        <a:rPr lang="en-US" sz="2800" b="1" i="1" smtClean="0">
                          <a:latin typeface="Cambria Math" panose="02040503050406030204" pitchFamily="18" charset="0"/>
                          <a:ea typeface="Cambria Math" panose="02040503050406030204" pitchFamily="18" charset="0"/>
                        </a:rPr>
                        <m:t>𝝀</m:t>
                      </m:r>
                    </m:oMath>
                  </a14:m>
                  <a:r>
                    <a:rPr lang="en-US" sz="2800" b="1" dirty="0">
                      <a:latin typeface="+mj-lt"/>
                    </a:rPr>
                    <a:t> unknown</a:t>
                  </a:r>
                </a:p>
              </p:txBody>
            </p:sp>
          </mc:Choice>
          <mc:Fallback xmlns="">
            <p:sp>
              <p:nvSpPr>
                <p:cNvPr id="11" name="TextBox 10">
                  <a:extLst>
                    <a:ext uri="{FF2B5EF4-FFF2-40B4-BE49-F238E27FC236}">
                      <a16:creationId xmlns:a16="http://schemas.microsoft.com/office/drawing/2014/main" id="{60C8C407-8E2A-564F-8E50-A13BF7785E30}"/>
                    </a:ext>
                  </a:extLst>
                </p:cNvPr>
                <p:cNvSpPr txBox="1">
                  <a:spLocks noRot="1" noChangeAspect="1" noMove="1" noResize="1" noEditPoints="1" noAdjustHandles="1" noChangeArrowheads="1" noChangeShapeType="1" noTextEdit="1"/>
                </p:cNvSpPr>
                <p:nvPr/>
              </p:nvSpPr>
              <p:spPr>
                <a:xfrm>
                  <a:off x="1233054" y="577741"/>
                  <a:ext cx="9725891" cy="523220"/>
                </a:xfrm>
                <a:prstGeom prst="rect">
                  <a:avLst/>
                </a:prstGeom>
                <a:blipFill>
                  <a:blip r:embed="rId3"/>
                  <a:stretch>
                    <a:fillRect l="-1253" t="-11628" b="-32558"/>
                  </a:stretch>
                </a:blipFill>
              </p:spPr>
              <p:txBody>
                <a:bodyPr/>
                <a:lstStyle/>
                <a:p>
                  <a:r>
                    <a:rPr lang="zh-CN" altLang="en-US">
                      <a:noFill/>
                    </a:rPr>
                    <a:t> </a:t>
                  </a:r>
                </a:p>
              </p:txBody>
            </p:sp>
          </mc:Fallback>
        </mc:AlternateContent>
        <p:cxnSp>
          <p:nvCxnSpPr>
            <p:cNvPr id="12" name="Straight Connector 11"/>
            <p:cNvCxnSpPr/>
            <p:nvPr/>
          </p:nvCxnSpPr>
          <p:spPr>
            <a:xfrm>
              <a:off x="1332817" y="1102171"/>
              <a:ext cx="9180000" cy="0"/>
            </a:xfrm>
            <a:prstGeom prst="line">
              <a:avLst/>
            </a:prstGeom>
            <a:ln w="25400"/>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177030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blinds(horizontal)">
                                      <p:cBhvr>
                                        <p:cTn id="7" dur="500"/>
                                        <p:tgtEl>
                                          <p:spTgt spid="7">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blinds(horizontal)">
                                      <p:cBhvr>
                                        <p:cTn id="10" dur="500"/>
                                        <p:tgtEl>
                                          <p:spTgt spid="7">
                                            <p:txEl>
                                              <p:pRg st="1" end="1"/>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blinds(horizontal)">
                                      <p:cBhvr>
                                        <p:cTn id="13" dur="500"/>
                                        <p:tgtEl>
                                          <p:spTgt spid="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7">
                                            <p:txEl>
                                              <p:pRg st="3" end="3"/>
                                            </p:txEl>
                                          </p:spTgt>
                                        </p:tgtEl>
                                        <p:attrNameLst>
                                          <p:attrName>style.visibility</p:attrName>
                                        </p:attrNameLst>
                                      </p:cBhvr>
                                      <p:to>
                                        <p:strVal val="visible"/>
                                      </p:to>
                                    </p:set>
                                    <p:animEffect transition="in" filter="blinds(horizontal)">
                                      <p:cBhvr>
                                        <p:cTn id="18" dur="500"/>
                                        <p:tgtEl>
                                          <p:spTgt spid="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C2DE0C3-7E91-A54D-9077-7899DFB2EC49}"/>
                  </a:ext>
                </a:extLst>
              </p:cNvPr>
              <p:cNvSpPr txBox="1"/>
              <p:nvPr/>
            </p:nvSpPr>
            <p:spPr>
              <a:xfrm>
                <a:off x="7560000" y="1620000"/>
                <a:ext cx="3948546" cy="280506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t>Consider censoring:</a:t>
                </a:r>
                <a:endParaRPr lang="en-US" sz="2400" i="1" dirty="0">
                  <a:latin typeface="Cambria Math" panose="02040503050406030204" pitchFamily="18" charset="0"/>
                  <a:ea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𝜆</m:t>
                      </m:r>
                      <m:r>
                        <a:rPr lang="en-US" sz="2400" b="0" i="1" smtClean="0">
                          <a:latin typeface="Cambria Math" panose="02040503050406030204" pitchFamily="18" charset="0"/>
                          <a:ea typeface="Cambria Math" panose="02040503050406030204" pitchFamily="18" charset="0"/>
                        </a:rPr>
                        <m:t>=0.000359415</m:t>
                      </m:r>
                    </m:oMath>
                  </m:oMathPara>
                </a14:m>
                <a:endParaRPr lang="en-US" sz="2400" b="0" i="1" dirty="0">
                  <a:latin typeface="Cambria Math" panose="02040503050406030204" pitchFamily="18" charset="0"/>
                  <a:ea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𝛼</m:t>
                      </m:r>
                      <m:r>
                        <a:rPr lang="en-US" sz="2400" b="0" i="1" smtClean="0">
                          <a:latin typeface="Cambria Math" panose="02040503050406030204" pitchFamily="18" charset="0"/>
                          <a:ea typeface="Cambria Math" panose="02040503050406030204" pitchFamily="18" charset="0"/>
                        </a:rPr>
                        <m:t>=1.313612382</m:t>
                      </m:r>
                    </m:oMath>
                  </m:oMathPara>
                </a14:m>
                <a:endParaRPr lang="en-US" sz="2400" b="0" dirty="0">
                  <a:ea typeface="Cambria Math" panose="02040503050406030204" pitchFamily="18" charset="0"/>
                </a:endParaRPr>
              </a:p>
              <a:p>
                <a:pPr marL="342900" indent="-342900">
                  <a:lnSpc>
                    <a:spcPct val="150000"/>
                  </a:lnSpc>
                  <a:buFont typeface="Arial" panose="020B0604020202020204" pitchFamily="34" charset="0"/>
                  <a:buChar char="•"/>
                </a:pPr>
                <a:endParaRPr lang="en-US" sz="2400" dirty="0"/>
              </a:p>
              <a:p>
                <a:pPr marL="342900" indent="-342900">
                  <a:lnSpc>
                    <a:spcPct val="150000"/>
                  </a:lnSpc>
                  <a:buFont typeface="Arial" panose="020B0604020202020204" pitchFamily="34" charset="0"/>
                  <a:buChar char="•"/>
                </a:pPr>
                <a:endParaRPr lang="en-US" sz="2400" dirty="0"/>
              </a:p>
            </p:txBody>
          </p:sp>
        </mc:Choice>
        <mc:Fallback xmlns="">
          <p:sp>
            <p:nvSpPr>
              <p:cNvPr id="9" name="TextBox 8">
                <a:extLst>
                  <a:ext uri="{FF2B5EF4-FFF2-40B4-BE49-F238E27FC236}">
                    <a16:creationId xmlns:a16="http://schemas.microsoft.com/office/drawing/2014/main" id="{8C2DE0C3-7E91-A54D-9077-7899DFB2EC49}"/>
                  </a:ext>
                </a:extLst>
              </p:cNvPr>
              <p:cNvSpPr txBox="1">
                <a:spLocks noRot="1" noChangeAspect="1" noMove="1" noResize="1" noEditPoints="1" noAdjustHandles="1" noChangeArrowheads="1" noChangeShapeType="1" noTextEdit="1"/>
              </p:cNvSpPr>
              <p:nvPr/>
            </p:nvSpPr>
            <p:spPr>
              <a:xfrm>
                <a:off x="7560000" y="1620000"/>
                <a:ext cx="3948546" cy="2805063"/>
              </a:xfrm>
              <a:prstGeom prst="rect">
                <a:avLst/>
              </a:prstGeom>
              <a:blipFill>
                <a:blip r:embed="rId2"/>
                <a:stretch>
                  <a:fillRect l="-1923"/>
                </a:stretch>
              </a:blipFill>
            </p:spPr>
            <p:txBody>
              <a:bodyPr/>
              <a:lstStyle/>
              <a:p>
                <a:r>
                  <a:rPr lang="en-US">
                    <a:noFill/>
                  </a:rPr>
                  <a:t> </a:t>
                </a:r>
              </a:p>
            </p:txBody>
          </p:sp>
        </mc:Fallback>
      </mc:AlternateContent>
      <p:pic>
        <p:nvPicPr>
          <p:cNvPr id="11" name="Picture 10">
            <a:extLst>
              <a:ext uri="{FF2B5EF4-FFF2-40B4-BE49-F238E27FC236}">
                <a16:creationId xmlns:a16="http://schemas.microsoft.com/office/drawing/2014/main" id="{1A3C5D8B-C088-6F41-9D66-0EEEDF029777}"/>
              </a:ext>
            </a:extLst>
          </p:cNvPr>
          <p:cNvPicPr>
            <a:picLocks noChangeAspect="1"/>
          </p:cNvPicPr>
          <p:nvPr/>
        </p:nvPicPr>
        <p:blipFill>
          <a:blip r:embed="rId3"/>
          <a:stretch>
            <a:fillRect/>
          </a:stretch>
        </p:blipFill>
        <p:spPr>
          <a:xfrm>
            <a:off x="1080000" y="1260000"/>
            <a:ext cx="5606512" cy="5040000"/>
          </a:xfrm>
          <a:prstGeom prst="rect">
            <a:avLst/>
          </a:prstGeom>
        </p:spPr>
      </p:pic>
      <p:sp>
        <p:nvSpPr>
          <p:cNvPr id="5" name="Footer Placeholder 3"/>
          <p:cNvSpPr>
            <a:spLocks noGrp="1"/>
          </p:cNvSpPr>
          <p:nvPr>
            <p:ph type="ftr" sz="quarter" idx="11"/>
          </p:nvPr>
        </p:nvSpPr>
        <p:spPr>
          <a:xfrm>
            <a:off x="4038600" y="6356350"/>
            <a:ext cx="4114800" cy="365125"/>
          </a:xfrm>
        </p:spPr>
        <p:txBody>
          <a:bodyPr/>
          <a:lstStyle/>
          <a:p>
            <a:r>
              <a:rPr lang="en-GB" dirty="0" err="1"/>
              <a:t>Lingyu</a:t>
            </a:r>
            <a:r>
              <a:rPr lang="en-GB" dirty="0"/>
              <a:t> Tan</a:t>
            </a:r>
          </a:p>
        </p:txBody>
      </p:sp>
      <p:grpSp>
        <p:nvGrpSpPr>
          <p:cNvPr id="6" name="Group 5"/>
          <p:cNvGrpSpPr/>
          <p:nvPr/>
        </p:nvGrpSpPr>
        <p:grpSpPr>
          <a:xfrm>
            <a:off x="1233054" y="577741"/>
            <a:ext cx="9725891" cy="524430"/>
            <a:chOff x="1233054" y="577741"/>
            <a:chExt cx="9725891" cy="524430"/>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0C8C407-8E2A-564F-8E50-A13BF7785E30}"/>
                    </a:ext>
                  </a:extLst>
                </p:cNvPr>
                <p:cNvSpPr txBox="1"/>
                <p:nvPr/>
              </p:nvSpPr>
              <p:spPr>
                <a:xfrm>
                  <a:off x="1233054" y="577741"/>
                  <a:ext cx="9725891" cy="523220"/>
                </a:xfrm>
                <a:prstGeom prst="rect">
                  <a:avLst/>
                </a:prstGeom>
                <a:noFill/>
              </p:spPr>
              <p:txBody>
                <a:bodyPr wrap="square" rtlCol="0">
                  <a:spAutoFit/>
                </a:bodyPr>
                <a:lstStyle/>
                <a:p>
                  <a:r>
                    <a:rPr lang="en-US" sz="2800" b="1" dirty="0">
                      <a:latin typeface="+mj-lt"/>
                    </a:rPr>
                    <a:t>MLE of </a:t>
                  </a:r>
                  <a14:m>
                    <m:oMath xmlns:m="http://schemas.openxmlformats.org/officeDocument/2006/math">
                      <m:r>
                        <a:rPr lang="en-US" sz="2800" b="1" i="1" smtClean="0">
                          <a:latin typeface="Cambria Math" panose="02040503050406030204" pitchFamily="18" charset="0"/>
                          <a:ea typeface="Cambria Math" panose="02040503050406030204" pitchFamily="18" charset="0"/>
                        </a:rPr>
                        <m:t>𝜶</m:t>
                      </m:r>
                    </m:oMath>
                  </a14:m>
                  <a:r>
                    <a:rPr lang="en-US" sz="2800" b="1" dirty="0">
                      <a:latin typeface="+mj-lt"/>
                    </a:rPr>
                    <a:t> and </a:t>
                  </a:r>
                  <a14:m>
                    <m:oMath xmlns:m="http://schemas.openxmlformats.org/officeDocument/2006/math">
                      <m:r>
                        <a:rPr lang="en-US" sz="2800" b="1" i="1" smtClean="0">
                          <a:latin typeface="Cambria Math" panose="02040503050406030204" pitchFamily="18" charset="0"/>
                          <a:ea typeface="Cambria Math" panose="02040503050406030204" pitchFamily="18" charset="0"/>
                        </a:rPr>
                        <m:t>𝝀</m:t>
                      </m:r>
                    </m:oMath>
                  </a14:m>
                  <a:r>
                    <a:rPr lang="en-US" sz="2800" b="1" dirty="0">
                      <a:latin typeface="+mj-lt"/>
                    </a:rPr>
                    <a:t> for Weibull distribution with </a:t>
                  </a:r>
                  <a14:m>
                    <m:oMath xmlns:m="http://schemas.openxmlformats.org/officeDocument/2006/math">
                      <m:r>
                        <a:rPr lang="en-US" sz="2800" b="1" i="1" smtClean="0">
                          <a:latin typeface="Cambria Math" panose="02040503050406030204" pitchFamily="18" charset="0"/>
                          <a:ea typeface="Cambria Math" panose="02040503050406030204" pitchFamily="18" charset="0"/>
                        </a:rPr>
                        <m:t>𝜶</m:t>
                      </m:r>
                    </m:oMath>
                  </a14:m>
                  <a:r>
                    <a:rPr lang="en-US" sz="2800" b="1" dirty="0">
                      <a:latin typeface="+mj-lt"/>
                    </a:rPr>
                    <a:t> and </a:t>
                  </a:r>
                  <a14:m>
                    <m:oMath xmlns:m="http://schemas.openxmlformats.org/officeDocument/2006/math">
                      <m:r>
                        <a:rPr lang="en-US" sz="2800" b="1" i="1" smtClean="0">
                          <a:latin typeface="Cambria Math" panose="02040503050406030204" pitchFamily="18" charset="0"/>
                          <a:ea typeface="Cambria Math" panose="02040503050406030204" pitchFamily="18" charset="0"/>
                        </a:rPr>
                        <m:t>𝝀</m:t>
                      </m:r>
                    </m:oMath>
                  </a14:m>
                  <a:r>
                    <a:rPr lang="en-US" sz="2800" b="1" dirty="0">
                      <a:latin typeface="+mj-lt"/>
                    </a:rPr>
                    <a:t> unknown</a:t>
                  </a:r>
                </a:p>
              </p:txBody>
            </p:sp>
          </mc:Choice>
          <mc:Fallback xmlns="">
            <p:sp>
              <p:nvSpPr>
                <p:cNvPr id="7" name="TextBox 6">
                  <a:extLst>
                    <a:ext uri="{FF2B5EF4-FFF2-40B4-BE49-F238E27FC236}">
                      <a16:creationId xmlns:a16="http://schemas.microsoft.com/office/drawing/2014/main" id="{60C8C407-8E2A-564F-8E50-A13BF7785E30}"/>
                    </a:ext>
                  </a:extLst>
                </p:cNvPr>
                <p:cNvSpPr txBox="1">
                  <a:spLocks noRot="1" noChangeAspect="1" noMove="1" noResize="1" noEditPoints="1" noAdjustHandles="1" noChangeArrowheads="1" noChangeShapeType="1" noTextEdit="1"/>
                </p:cNvSpPr>
                <p:nvPr/>
              </p:nvSpPr>
              <p:spPr>
                <a:xfrm>
                  <a:off x="1233054" y="577741"/>
                  <a:ext cx="9725891" cy="523220"/>
                </a:xfrm>
                <a:prstGeom prst="rect">
                  <a:avLst/>
                </a:prstGeom>
                <a:blipFill>
                  <a:blip r:embed="rId4"/>
                  <a:stretch>
                    <a:fillRect l="-1253" t="-11628" b="-32558"/>
                  </a:stretch>
                </a:blipFill>
              </p:spPr>
              <p:txBody>
                <a:bodyPr/>
                <a:lstStyle/>
                <a:p>
                  <a:r>
                    <a:rPr lang="zh-CN" altLang="en-US">
                      <a:noFill/>
                    </a:rPr>
                    <a:t> </a:t>
                  </a:r>
                </a:p>
              </p:txBody>
            </p:sp>
          </mc:Fallback>
        </mc:AlternateContent>
        <p:cxnSp>
          <p:nvCxnSpPr>
            <p:cNvPr id="8" name="Straight Connector 7"/>
            <p:cNvCxnSpPr/>
            <p:nvPr/>
          </p:nvCxnSpPr>
          <p:spPr>
            <a:xfrm>
              <a:off x="1332817" y="1102171"/>
              <a:ext cx="9180000" cy="0"/>
            </a:xfrm>
            <a:prstGeom prst="line">
              <a:avLst/>
            </a:prstGeom>
            <a:ln w="25400"/>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7331224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CD98330-7703-EF41-836B-96B3A7DC7932}"/>
              </a:ext>
            </a:extLst>
          </p:cNvPr>
          <p:cNvPicPr>
            <a:picLocks noChangeAspect="1"/>
          </p:cNvPicPr>
          <p:nvPr/>
        </p:nvPicPr>
        <p:blipFill>
          <a:blip r:embed="rId2"/>
          <a:stretch>
            <a:fillRect/>
          </a:stretch>
        </p:blipFill>
        <p:spPr>
          <a:xfrm>
            <a:off x="1080000" y="1260000"/>
            <a:ext cx="5606512" cy="504000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C2DE0C3-7E91-A54D-9077-7899DFB2EC49}"/>
                  </a:ext>
                </a:extLst>
              </p:cNvPr>
              <p:cNvSpPr txBox="1"/>
              <p:nvPr/>
            </p:nvSpPr>
            <p:spPr>
              <a:xfrm>
                <a:off x="7560000" y="1620000"/>
                <a:ext cx="3948546" cy="280506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t>Consider censoring:</a:t>
                </a:r>
                <a:endParaRPr lang="en-US" sz="2400" i="1" dirty="0">
                  <a:latin typeface="Cambria Math" panose="02040503050406030204" pitchFamily="18" charset="0"/>
                  <a:ea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𝜆</m:t>
                      </m:r>
                      <m:r>
                        <a:rPr lang="en-US" sz="2400" b="0" i="1" smtClean="0">
                          <a:latin typeface="Cambria Math" panose="02040503050406030204" pitchFamily="18" charset="0"/>
                          <a:ea typeface="Cambria Math" panose="02040503050406030204" pitchFamily="18" charset="0"/>
                        </a:rPr>
                        <m:t>=0.000359415</m:t>
                      </m:r>
                    </m:oMath>
                  </m:oMathPara>
                </a14:m>
                <a:endParaRPr lang="en-US" sz="2400" b="0" i="1" dirty="0">
                  <a:latin typeface="Cambria Math" panose="02040503050406030204" pitchFamily="18" charset="0"/>
                  <a:ea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𝛼</m:t>
                      </m:r>
                      <m:r>
                        <a:rPr lang="en-US" sz="2400" b="0" i="1" smtClean="0">
                          <a:latin typeface="Cambria Math" panose="02040503050406030204" pitchFamily="18" charset="0"/>
                          <a:ea typeface="Cambria Math" panose="02040503050406030204" pitchFamily="18" charset="0"/>
                        </a:rPr>
                        <m:t>=1.313612382</m:t>
                      </m:r>
                    </m:oMath>
                  </m:oMathPara>
                </a14:m>
                <a:endParaRPr lang="en-US" sz="2400" b="0" dirty="0">
                  <a:ea typeface="Cambria Math" panose="02040503050406030204" pitchFamily="18" charset="0"/>
                </a:endParaRPr>
              </a:p>
              <a:p>
                <a:pPr marL="342900" indent="-342900">
                  <a:lnSpc>
                    <a:spcPct val="150000"/>
                  </a:lnSpc>
                  <a:buFont typeface="Arial" panose="020B0604020202020204" pitchFamily="34" charset="0"/>
                  <a:buChar char="•"/>
                </a:pPr>
                <a:endParaRPr lang="en-US" sz="2400" dirty="0"/>
              </a:p>
              <a:p>
                <a:pPr marL="342900" indent="-342900">
                  <a:lnSpc>
                    <a:spcPct val="150000"/>
                  </a:lnSpc>
                  <a:buFont typeface="Arial" panose="020B0604020202020204" pitchFamily="34" charset="0"/>
                  <a:buChar char="•"/>
                </a:pPr>
                <a:endParaRPr lang="en-US" sz="2400" dirty="0"/>
              </a:p>
            </p:txBody>
          </p:sp>
        </mc:Choice>
        <mc:Fallback xmlns="">
          <p:sp>
            <p:nvSpPr>
              <p:cNvPr id="9" name="TextBox 8">
                <a:extLst>
                  <a:ext uri="{FF2B5EF4-FFF2-40B4-BE49-F238E27FC236}">
                    <a16:creationId xmlns:a16="http://schemas.microsoft.com/office/drawing/2014/main" id="{8C2DE0C3-7E91-A54D-9077-7899DFB2EC49}"/>
                  </a:ext>
                </a:extLst>
              </p:cNvPr>
              <p:cNvSpPr txBox="1">
                <a:spLocks noRot="1" noChangeAspect="1" noMove="1" noResize="1" noEditPoints="1" noAdjustHandles="1" noChangeArrowheads="1" noChangeShapeType="1" noTextEdit="1"/>
              </p:cNvSpPr>
              <p:nvPr/>
            </p:nvSpPr>
            <p:spPr>
              <a:xfrm>
                <a:off x="7560000" y="1620000"/>
                <a:ext cx="3948546" cy="2805063"/>
              </a:xfrm>
              <a:prstGeom prst="rect">
                <a:avLst/>
              </a:prstGeom>
              <a:blipFill>
                <a:blip r:embed="rId3"/>
                <a:stretch>
                  <a:fillRect l="-1923"/>
                </a:stretch>
              </a:blipFill>
            </p:spPr>
            <p:txBody>
              <a:bodyPr/>
              <a:lstStyle/>
              <a:p>
                <a:r>
                  <a:rPr lang="en-US">
                    <a:noFill/>
                  </a:rPr>
                  <a:t> </a:t>
                </a:r>
              </a:p>
            </p:txBody>
          </p:sp>
        </mc:Fallback>
      </mc:AlternateContent>
      <p:sp>
        <p:nvSpPr>
          <p:cNvPr id="5" name="Footer Placeholder 3"/>
          <p:cNvSpPr>
            <a:spLocks noGrp="1"/>
          </p:cNvSpPr>
          <p:nvPr>
            <p:ph type="ftr" sz="quarter" idx="11"/>
          </p:nvPr>
        </p:nvSpPr>
        <p:spPr>
          <a:xfrm>
            <a:off x="4038600" y="6356350"/>
            <a:ext cx="4114800" cy="365125"/>
          </a:xfrm>
        </p:spPr>
        <p:txBody>
          <a:bodyPr/>
          <a:lstStyle/>
          <a:p>
            <a:r>
              <a:rPr lang="en-GB" dirty="0" err="1"/>
              <a:t>Lingyu</a:t>
            </a:r>
            <a:r>
              <a:rPr lang="en-GB" dirty="0"/>
              <a:t> Tan</a:t>
            </a:r>
          </a:p>
        </p:txBody>
      </p:sp>
      <p:grpSp>
        <p:nvGrpSpPr>
          <p:cNvPr id="6" name="Group 5"/>
          <p:cNvGrpSpPr/>
          <p:nvPr/>
        </p:nvGrpSpPr>
        <p:grpSpPr>
          <a:xfrm>
            <a:off x="1233054" y="577741"/>
            <a:ext cx="9725891" cy="524430"/>
            <a:chOff x="1233054" y="577741"/>
            <a:chExt cx="9725891" cy="524430"/>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0C8C407-8E2A-564F-8E50-A13BF7785E30}"/>
                    </a:ext>
                  </a:extLst>
                </p:cNvPr>
                <p:cNvSpPr txBox="1"/>
                <p:nvPr/>
              </p:nvSpPr>
              <p:spPr>
                <a:xfrm>
                  <a:off x="1233054" y="577741"/>
                  <a:ext cx="9725891" cy="523220"/>
                </a:xfrm>
                <a:prstGeom prst="rect">
                  <a:avLst/>
                </a:prstGeom>
                <a:noFill/>
              </p:spPr>
              <p:txBody>
                <a:bodyPr wrap="square" rtlCol="0">
                  <a:spAutoFit/>
                </a:bodyPr>
                <a:lstStyle/>
                <a:p>
                  <a:r>
                    <a:rPr lang="en-US" sz="2800" b="1" dirty="0">
                      <a:latin typeface="+mj-lt"/>
                    </a:rPr>
                    <a:t>MLE of </a:t>
                  </a:r>
                  <a14:m>
                    <m:oMath xmlns:m="http://schemas.openxmlformats.org/officeDocument/2006/math">
                      <m:r>
                        <a:rPr lang="en-US" sz="2800" b="1" i="1" smtClean="0">
                          <a:latin typeface="Cambria Math" panose="02040503050406030204" pitchFamily="18" charset="0"/>
                          <a:ea typeface="Cambria Math" panose="02040503050406030204" pitchFamily="18" charset="0"/>
                        </a:rPr>
                        <m:t>𝜶</m:t>
                      </m:r>
                    </m:oMath>
                  </a14:m>
                  <a:r>
                    <a:rPr lang="en-US" sz="2800" b="1" dirty="0">
                      <a:latin typeface="+mj-lt"/>
                    </a:rPr>
                    <a:t> and </a:t>
                  </a:r>
                  <a14:m>
                    <m:oMath xmlns:m="http://schemas.openxmlformats.org/officeDocument/2006/math">
                      <m:r>
                        <a:rPr lang="en-US" sz="2800" b="1" i="1" smtClean="0">
                          <a:latin typeface="Cambria Math" panose="02040503050406030204" pitchFamily="18" charset="0"/>
                          <a:ea typeface="Cambria Math" panose="02040503050406030204" pitchFamily="18" charset="0"/>
                        </a:rPr>
                        <m:t>𝝀</m:t>
                      </m:r>
                    </m:oMath>
                  </a14:m>
                  <a:r>
                    <a:rPr lang="en-US" sz="2800" b="1" dirty="0">
                      <a:latin typeface="+mj-lt"/>
                    </a:rPr>
                    <a:t> for Weibull distribution with </a:t>
                  </a:r>
                  <a14:m>
                    <m:oMath xmlns:m="http://schemas.openxmlformats.org/officeDocument/2006/math">
                      <m:r>
                        <a:rPr lang="en-US" sz="2800" b="1" i="1" smtClean="0">
                          <a:latin typeface="Cambria Math" panose="02040503050406030204" pitchFamily="18" charset="0"/>
                          <a:ea typeface="Cambria Math" panose="02040503050406030204" pitchFamily="18" charset="0"/>
                        </a:rPr>
                        <m:t>𝜶</m:t>
                      </m:r>
                    </m:oMath>
                  </a14:m>
                  <a:r>
                    <a:rPr lang="en-US" sz="2800" b="1" dirty="0">
                      <a:latin typeface="+mj-lt"/>
                    </a:rPr>
                    <a:t> and </a:t>
                  </a:r>
                  <a14:m>
                    <m:oMath xmlns:m="http://schemas.openxmlformats.org/officeDocument/2006/math">
                      <m:r>
                        <a:rPr lang="en-US" sz="2800" b="1" i="1" smtClean="0">
                          <a:latin typeface="Cambria Math" panose="02040503050406030204" pitchFamily="18" charset="0"/>
                          <a:ea typeface="Cambria Math" panose="02040503050406030204" pitchFamily="18" charset="0"/>
                        </a:rPr>
                        <m:t>𝝀</m:t>
                      </m:r>
                    </m:oMath>
                  </a14:m>
                  <a:r>
                    <a:rPr lang="en-US" sz="2800" b="1" dirty="0">
                      <a:latin typeface="+mj-lt"/>
                    </a:rPr>
                    <a:t> unknown</a:t>
                  </a:r>
                </a:p>
              </p:txBody>
            </p:sp>
          </mc:Choice>
          <mc:Fallback xmlns="">
            <p:sp>
              <p:nvSpPr>
                <p:cNvPr id="8" name="TextBox 7">
                  <a:extLst>
                    <a:ext uri="{FF2B5EF4-FFF2-40B4-BE49-F238E27FC236}">
                      <a16:creationId xmlns:a16="http://schemas.microsoft.com/office/drawing/2014/main" id="{60C8C407-8E2A-564F-8E50-A13BF7785E30}"/>
                    </a:ext>
                  </a:extLst>
                </p:cNvPr>
                <p:cNvSpPr txBox="1">
                  <a:spLocks noRot="1" noChangeAspect="1" noMove="1" noResize="1" noEditPoints="1" noAdjustHandles="1" noChangeArrowheads="1" noChangeShapeType="1" noTextEdit="1"/>
                </p:cNvSpPr>
                <p:nvPr/>
              </p:nvSpPr>
              <p:spPr>
                <a:xfrm>
                  <a:off x="1233054" y="577741"/>
                  <a:ext cx="9725891" cy="523220"/>
                </a:xfrm>
                <a:prstGeom prst="rect">
                  <a:avLst/>
                </a:prstGeom>
                <a:blipFill>
                  <a:blip r:embed="rId4"/>
                  <a:stretch>
                    <a:fillRect l="-1253" t="-11628" b="-32558"/>
                  </a:stretch>
                </a:blipFill>
              </p:spPr>
              <p:txBody>
                <a:bodyPr/>
                <a:lstStyle/>
                <a:p>
                  <a:r>
                    <a:rPr lang="zh-CN" altLang="en-US">
                      <a:noFill/>
                    </a:rPr>
                    <a:t> </a:t>
                  </a:r>
                </a:p>
              </p:txBody>
            </p:sp>
          </mc:Fallback>
        </mc:AlternateContent>
        <p:cxnSp>
          <p:nvCxnSpPr>
            <p:cNvPr id="11" name="Straight Connector 10"/>
            <p:cNvCxnSpPr/>
            <p:nvPr/>
          </p:nvCxnSpPr>
          <p:spPr>
            <a:xfrm>
              <a:off x="1332817" y="1102171"/>
              <a:ext cx="9180000" cy="0"/>
            </a:xfrm>
            <a:prstGeom prst="line">
              <a:avLst/>
            </a:prstGeom>
            <a:ln w="25400"/>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27295054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8829FCE-9BCF-614B-95E0-060A05283E63}"/>
              </a:ext>
            </a:extLst>
          </p:cNvPr>
          <p:cNvPicPr>
            <a:picLocks noChangeAspect="1"/>
          </p:cNvPicPr>
          <p:nvPr/>
        </p:nvPicPr>
        <p:blipFill>
          <a:blip r:embed="rId2"/>
          <a:stretch>
            <a:fillRect/>
          </a:stretch>
        </p:blipFill>
        <p:spPr>
          <a:xfrm>
            <a:off x="1080001" y="1260000"/>
            <a:ext cx="5606513" cy="5040000"/>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44883C36-8A54-3741-94DD-299F4F1FAFAB}"/>
                  </a:ext>
                </a:extLst>
              </p:cNvPr>
              <p:cNvSpPr txBox="1"/>
              <p:nvPr/>
            </p:nvSpPr>
            <p:spPr>
              <a:xfrm>
                <a:off x="7560000" y="1620000"/>
                <a:ext cx="3948546" cy="2805063"/>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t>Consider censoring:</a:t>
                </a:r>
                <a:endParaRPr lang="en-US" sz="2400" i="1" dirty="0">
                  <a:latin typeface="Cambria Math" panose="02040503050406030204" pitchFamily="18" charset="0"/>
                  <a:ea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𝜆</m:t>
                      </m:r>
                      <m:r>
                        <a:rPr lang="en-US" sz="2400" b="0" i="1" smtClean="0">
                          <a:latin typeface="Cambria Math" panose="02040503050406030204" pitchFamily="18" charset="0"/>
                          <a:ea typeface="Cambria Math" panose="02040503050406030204" pitchFamily="18" charset="0"/>
                        </a:rPr>
                        <m:t>=0.000359415</m:t>
                      </m:r>
                    </m:oMath>
                  </m:oMathPara>
                </a14:m>
                <a:endParaRPr lang="en-US" sz="2400" b="0" i="1" dirty="0">
                  <a:latin typeface="Cambria Math" panose="02040503050406030204" pitchFamily="18" charset="0"/>
                  <a:ea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𝛼</m:t>
                      </m:r>
                      <m:r>
                        <a:rPr lang="en-US" sz="2400" b="0" i="1" smtClean="0">
                          <a:latin typeface="Cambria Math" panose="02040503050406030204" pitchFamily="18" charset="0"/>
                          <a:ea typeface="Cambria Math" panose="02040503050406030204" pitchFamily="18" charset="0"/>
                        </a:rPr>
                        <m:t>=1.313612382</m:t>
                      </m:r>
                    </m:oMath>
                  </m:oMathPara>
                </a14:m>
                <a:endParaRPr lang="en-US" sz="2400" dirty="0"/>
              </a:p>
              <a:p>
                <a:pPr marL="342900" indent="-342900">
                  <a:lnSpc>
                    <a:spcPct val="150000"/>
                  </a:lnSpc>
                  <a:buFont typeface="Arial" panose="020B0604020202020204" pitchFamily="34" charset="0"/>
                  <a:buChar char="•"/>
                </a:pPr>
                <a:r>
                  <a:rPr lang="en-US" sz="2400" dirty="0"/>
                  <a:t>The fitted curve lies exactly in the 95% CI.</a:t>
                </a:r>
              </a:p>
            </p:txBody>
          </p:sp>
        </mc:Choice>
        <mc:Fallback xmlns="">
          <p:sp>
            <p:nvSpPr>
              <p:cNvPr id="5" name="TextBox 4">
                <a:extLst>
                  <a:ext uri="{FF2B5EF4-FFF2-40B4-BE49-F238E27FC236}">
                    <a16:creationId xmlns:a16="http://schemas.microsoft.com/office/drawing/2014/main" id="{44883C36-8A54-3741-94DD-299F4F1FAFAB}"/>
                  </a:ext>
                </a:extLst>
              </p:cNvPr>
              <p:cNvSpPr txBox="1">
                <a:spLocks noRot="1" noChangeAspect="1" noMove="1" noResize="1" noEditPoints="1" noAdjustHandles="1" noChangeArrowheads="1" noChangeShapeType="1" noTextEdit="1"/>
              </p:cNvSpPr>
              <p:nvPr/>
            </p:nvSpPr>
            <p:spPr>
              <a:xfrm>
                <a:off x="7560000" y="1620000"/>
                <a:ext cx="3948546" cy="2805063"/>
              </a:xfrm>
              <a:prstGeom prst="rect">
                <a:avLst/>
              </a:prstGeom>
              <a:blipFill>
                <a:blip r:embed="rId3"/>
                <a:stretch>
                  <a:fillRect l="-1923" r="-2564" b="-4072"/>
                </a:stretch>
              </a:blipFill>
            </p:spPr>
            <p:txBody>
              <a:bodyPr/>
              <a:lstStyle/>
              <a:p>
                <a:r>
                  <a:rPr lang="en-US">
                    <a:noFill/>
                  </a:rPr>
                  <a:t> </a:t>
                </a:r>
              </a:p>
            </p:txBody>
          </p:sp>
        </mc:Fallback>
      </mc:AlternateContent>
      <p:sp>
        <p:nvSpPr>
          <p:cNvPr id="7" name="Footer Placeholder 3"/>
          <p:cNvSpPr>
            <a:spLocks noGrp="1"/>
          </p:cNvSpPr>
          <p:nvPr>
            <p:ph type="ftr" sz="quarter" idx="11"/>
          </p:nvPr>
        </p:nvSpPr>
        <p:spPr>
          <a:xfrm>
            <a:off x="4038600" y="6356350"/>
            <a:ext cx="4114800" cy="365125"/>
          </a:xfrm>
        </p:spPr>
        <p:txBody>
          <a:bodyPr/>
          <a:lstStyle/>
          <a:p>
            <a:r>
              <a:rPr lang="en-GB" dirty="0" err="1"/>
              <a:t>Lingyu</a:t>
            </a:r>
            <a:r>
              <a:rPr lang="en-GB" dirty="0"/>
              <a:t> Tan</a:t>
            </a:r>
          </a:p>
        </p:txBody>
      </p:sp>
      <p:grpSp>
        <p:nvGrpSpPr>
          <p:cNvPr id="8" name="Group 7"/>
          <p:cNvGrpSpPr/>
          <p:nvPr/>
        </p:nvGrpSpPr>
        <p:grpSpPr>
          <a:xfrm>
            <a:off x="1233054" y="577741"/>
            <a:ext cx="9725891" cy="524430"/>
            <a:chOff x="1233054" y="577741"/>
            <a:chExt cx="9725891" cy="52443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0C8C407-8E2A-564F-8E50-A13BF7785E30}"/>
                    </a:ext>
                  </a:extLst>
                </p:cNvPr>
                <p:cNvSpPr txBox="1"/>
                <p:nvPr/>
              </p:nvSpPr>
              <p:spPr>
                <a:xfrm>
                  <a:off x="1233054" y="577741"/>
                  <a:ext cx="9725891" cy="523220"/>
                </a:xfrm>
                <a:prstGeom prst="rect">
                  <a:avLst/>
                </a:prstGeom>
                <a:noFill/>
              </p:spPr>
              <p:txBody>
                <a:bodyPr wrap="square" rtlCol="0">
                  <a:spAutoFit/>
                </a:bodyPr>
                <a:lstStyle/>
                <a:p>
                  <a:r>
                    <a:rPr lang="en-US" sz="2800" b="1" dirty="0">
                      <a:latin typeface="+mj-lt"/>
                    </a:rPr>
                    <a:t>MLE of </a:t>
                  </a:r>
                  <a14:m>
                    <m:oMath xmlns:m="http://schemas.openxmlformats.org/officeDocument/2006/math">
                      <m:r>
                        <a:rPr lang="en-US" sz="2800" b="1" i="1" smtClean="0">
                          <a:latin typeface="Cambria Math" panose="02040503050406030204" pitchFamily="18" charset="0"/>
                          <a:ea typeface="Cambria Math" panose="02040503050406030204" pitchFamily="18" charset="0"/>
                        </a:rPr>
                        <m:t>𝜶</m:t>
                      </m:r>
                    </m:oMath>
                  </a14:m>
                  <a:r>
                    <a:rPr lang="en-US" sz="2800" b="1" dirty="0">
                      <a:latin typeface="+mj-lt"/>
                    </a:rPr>
                    <a:t> and </a:t>
                  </a:r>
                  <a14:m>
                    <m:oMath xmlns:m="http://schemas.openxmlformats.org/officeDocument/2006/math">
                      <m:r>
                        <a:rPr lang="en-US" sz="2800" b="1" i="1" smtClean="0">
                          <a:latin typeface="Cambria Math" panose="02040503050406030204" pitchFamily="18" charset="0"/>
                          <a:ea typeface="Cambria Math" panose="02040503050406030204" pitchFamily="18" charset="0"/>
                        </a:rPr>
                        <m:t>𝝀</m:t>
                      </m:r>
                    </m:oMath>
                  </a14:m>
                  <a:r>
                    <a:rPr lang="en-US" sz="2800" b="1" dirty="0">
                      <a:latin typeface="+mj-lt"/>
                    </a:rPr>
                    <a:t> for Weibull distribution with </a:t>
                  </a:r>
                  <a14:m>
                    <m:oMath xmlns:m="http://schemas.openxmlformats.org/officeDocument/2006/math">
                      <m:r>
                        <a:rPr lang="en-US" sz="2800" b="1" i="1" smtClean="0">
                          <a:latin typeface="Cambria Math" panose="02040503050406030204" pitchFamily="18" charset="0"/>
                          <a:ea typeface="Cambria Math" panose="02040503050406030204" pitchFamily="18" charset="0"/>
                        </a:rPr>
                        <m:t>𝜶</m:t>
                      </m:r>
                    </m:oMath>
                  </a14:m>
                  <a:r>
                    <a:rPr lang="en-US" sz="2800" b="1" dirty="0">
                      <a:latin typeface="+mj-lt"/>
                    </a:rPr>
                    <a:t> and </a:t>
                  </a:r>
                  <a14:m>
                    <m:oMath xmlns:m="http://schemas.openxmlformats.org/officeDocument/2006/math">
                      <m:r>
                        <a:rPr lang="en-US" sz="2800" b="1" i="1" smtClean="0">
                          <a:latin typeface="Cambria Math" panose="02040503050406030204" pitchFamily="18" charset="0"/>
                          <a:ea typeface="Cambria Math" panose="02040503050406030204" pitchFamily="18" charset="0"/>
                        </a:rPr>
                        <m:t>𝝀</m:t>
                      </m:r>
                    </m:oMath>
                  </a14:m>
                  <a:r>
                    <a:rPr lang="en-US" sz="2800" b="1" dirty="0">
                      <a:latin typeface="+mj-lt"/>
                    </a:rPr>
                    <a:t> unknown</a:t>
                  </a:r>
                </a:p>
              </p:txBody>
            </p:sp>
          </mc:Choice>
          <mc:Fallback xmlns="">
            <p:sp>
              <p:nvSpPr>
                <p:cNvPr id="9" name="TextBox 8">
                  <a:extLst>
                    <a:ext uri="{FF2B5EF4-FFF2-40B4-BE49-F238E27FC236}">
                      <a16:creationId xmlns:a16="http://schemas.microsoft.com/office/drawing/2014/main" id="{60C8C407-8E2A-564F-8E50-A13BF7785E30}"/>
                    </a:ext>
                  </a:extLst>
                </p:cNvPr>
                <p:cNvSpPr txBox="1">
                  <a:spLocks noRot="1" noChangeAspect="1" noMove="1" noResize="1" noEditPoints="1" noAdjustHandles="1" noChangeArrowheads="1" noChangeShapeType="1" noTextEdit="1"/>
                </p:cNvSpPr>
                <p:nvPr/>
              </p:nvSpPr>
              <p:spPr>
                <a:xfrm>
                  <a:off x="1233054" y="577741"/>
                  <a:ext cx="9725891" cy="523220"/>
                </a:xfrm>
                <a:prstGeom prst="rect">
                  <a:avLst/>
                </a:prstGeom>
                <a:blipFill>
                  <a:blip r:embed="rId4"/>
                  <a:stretch>
                    <a:fillRect l="-1253" t="-11628" b="-32558"/>
                  </a:stretch>
                </a:blipFill>
              </p:spPr>
              <p:txBody>
                <a:bodyPr/>
                <a:lstStyle/>
                <a:p>
                  <a:r>
                    <a:rPr lang="zh-CN" altLang="en-US">
                      <a:noFill/>
                    </a:rPr>
                    <a:t> </a:t>
                  </a:r>
                </a:p>
              </p:txBody>
            </p:sp>
          </mc:Fallback>
        </mc:AlternateContent>
        <p:cxnSp>
          <p:nvCxnSpPr>
            <p:cNvPr id="10" name="Straight Connector 9"/>
            <p:cNvCxnSpPr/>
            <p:nvPr/>
          </p:nvCxnSpPr>
          <p:spPr>
            <a:xfrm>
              <a:off x="1332817" y="1102171"/>
              <a:ext cx="9180000" cy="0"/>
            </a:xfrm>
            <a:prstGeom prst="line">
              <a:avLst/>
            </a:prstGeom>
            <a:ln w="25400"/>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4747424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Survival analysis</a:t>
            </a:r>
          </a:p>
        </p:txBody>
      </p:sp>
      <p:sp>
        <p:nvSpPr>
          <p:cNvPr id="3" name="Content Placeholder 2"/>
          <p:cNvSpPr>
            <a:spLocks noGrp="1"/>
          </p:cNvSpPr>
          <p:nvPr>
            <p:ph idx="1"/>
          </p:nvPr>
        </p:nvSpPr>
        <p:spPr/>
        <p:txBody>
          <a:bodyPr/>
          <a:lstStyle/>
          <a:p>
            <a:pPr marL="0" indent="0">
              <a:buNone/>
            </a:pPr>
            <a:r>
              <a:rPr lang="en-GB" dirty="0"/>
              <a:t>Survival analysis is the expected duration of time until an event occurs. </a:t>
            </a:r>
          </a:p>
          <a:p>
            <a:r>
              <a:rPr lang="en-GB" dirty="0"/>
              <a:t>Often used in medical studies </a:t>
            </a:r>
          </a:p>
          <a:p>
            <a:r>
              <a:rPr lang="en-GB" dirty="0"/>
              <a:t>Tells us how many people pass a time </a:t>
            </a:r>
            <a:r>
              <a:rPr lang="en-GB" i="1" dirty="0"/>
              <a:t>t </a:t>
            </a:r>
            <a:r>
              <a:rPr lang="en-GB" dirty="0"/>
              <a:t>without an event occurring</a:t>
            </a:r>
          </a:p>
          <a:p>
            <a:r>
              <a:rPr lang="en-GB" dirty="0"/>
              <a:t>Tells us at what rate an event will happen </a:t>
            </a:r>
          </a:p>
        </p:txBody>
      </p:sp>
      <p:sp>
        <p:nvSpPr>
          <p:cNvPr id="4" name="Footer Placeholder 3"/>
          <p:cNvSpPr>
            <a:spLocks noGrp="1"/>
          </p:cNvSpPr>
          <p:nvPr>
            <p:ph type="ftr" sz="quarter" idx="11"/>
          </p:nvPr>
        </p:nvSpPr>
        <p:spPr/>
        <p:txBody>
          <a:bodyPr/>
          <a:lstStyle/>
          <a:p>
            <a:r>
              <a:rPr lang="en-GB"/>
              <a:t>Will Seed</a:t>
            </a:r>
          </a:p>
        </p:txBody>
      </p:sp>
      <p:sp>
        <p:nvSpPr>
          <p:cNvPr id="5" name="TextBox 4">
            <a:extLst>
              <a:ext uri="{FF2B5EF4-FFF2-40B4-BE49-F238E27FC236}">
                <a16:creationId xmlns:a16="http://schemas.microsoft.com/office/drawing/2014/main" id="{03A6B685-97A2-4874-8969-4BE30310FE60}"/>
              </a:ext>
            </a:extLst>
          </p:cNvPr>
          <p:cNvSpPr txBox="1"/>
          <p:nvPr/>
        </p:nvSpPr>
        <p:spPr>
          <a:xfrm>
            <a:off x="881605" y="4109581"/>
            <a:ext cx="10428790" cy="2246769"/>
          </a:xfrm>
          <a:prstGeom prst="rect">
            <a:avLst/>
          </a:prstGeom>
          <a:noFill/>
        </p:spPr>
        <p:txBody>
          <a:bodyPr wrap="square" rtlCol="0">
            <a:spAutoFit/>
          </a:bodyPr>
          <a:lstStyle/>
          <a:p>
            <a:r>
              <a:rPr lang="en-GB" sz="2800" dirty="0"/>
              <a:t>The event could be many different things:</a:t>
            </a:r>
          </a:p>
          <a:p>
            <a:pPr marL="285750" indent="-285750">
              <a:buFont typeface="Arial" panose="020B0604020202020204" pitchFamily="34" charset="0"/>
              <a:buChar char="•"/>
            </a:pPr>
            <a:r>
              <a:rPr lang="en-GB" sz="2800" dirty="0"/>
              <a:t>Relapse</a:t>
            </a:r>
          </a:p>
          <a:p>
            <a:pPr marL="285750" indent="-285750">
              <a:buFont typeface="Arial" panose="020B0604020202020204" pitchFamily="34" charset="0"/>
              <a:buChar char="•"/>
            </a:pPr>
            <a:r>
              <a:rPr lang="en-GB" sz="2800" dirty="0"/>
              <a:t>Death</a:t>
            </a:r>
          </a:p>
          <a:p>
            <a:pPr marL="285750" indent="-285750">
              <a:buFont typeface="Arial" panose="020B0604020202020204" pitchFamily="34" charset="0"/>
              <a:buChar char="•"/>
            </a:pPr>
            <a:r>
              <a:rPr lang="en-GB" sz="2800" dirty="0"/>
              <a:t>Failure of a machine part</a:t>
            </a:r>
          </a:p>
          <a:p>
            <a:pPr marL="285750" indent="-285750">
              <a:buFont typeface="Arial" panose="020B0604020202020204" pitchFamily="34" charset="0"/>
              <a:buChar char="•"/>
            </a:pPr>
            <a:r>
              <a:rPr lang="en-GB" sz="2800" dirty="0"/>
              <a:t>Pregnancy</a:t>
            </a:r>
          </a:p>
        </p:txBody>
      </p:sp>
    </p:spTree>
    <p:extLst>
      <p:ext uri="{BB962C8B-B14F-4D97-AF65-F5344CB8AC3E}">
        <p14:creationId xmlns:p14="http://schemas.microsoft.com/office/powerpoint/2010/main" val="14577256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6B7B9C7-87E0-5645-A54E-2FFE416E9966}"/>
              </a:ext>
            </a:extLst>
          </p:cNvPr>
          <p:cNvPicPr>
            <a:picLocks noChangeAspect="1"/>
          </p:cNvPicPr>
          <p:nvPr/>
        </p:nvPicPr>
        <p:blipFill>
          <a:blip r:embed="rId2"/>
          <a:stretch>
            <a:fillRect/>
          </a:stretch>
        </p:blipFill>
        <p:spPr>
          <a:xfrm>
            <a:off x="1080000" y="1260000"/>
            <a:ext cx="5606512" cy="5040000"/>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E429984-1100-0D4D-9E84-9FFAB2B0CD05}"/>
                  </a:ext>
                </a:extLst>
              </p:cNvPr>
              <p:cNvSpPr txBox="1"/>
              <p:nvPr/>
            </p:nvSpPr>
            <p:spPr>
              <a:xfrm>
                <a:off x="7560000" y="1620000"/>
                <a:ext cx="3948546" cy="3416320"/>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t>Consider censoring:</a:t>
                </a:r>
                <a:endParaRPr lang="en-US" sz="2400" i="1" dirty="0">
                  <a:latin typeface="Cambria Math" panose="02040503050406030204" pitchFamily="18" charset="0"/>
                  <a:ea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𝜆</m:t>
                      </m:r>
                      <m:r>
                        <a:rPr lang="en-US" sz="2400" b="0" i="1" smtClean="0">
                          <a:latin typeface="Cambria Math" panose="02040503050406030204" pitchFamily="18" charset="0"/>
                          <a:ea typeface="Cambria Math" panose="02040503050406030204" pitchFamily="18" charset="0"/>
                        </a:rPr>
                        <m:t>=0.000359415</m:t>
                      </m:r>
                    </m:oMath>
                  </m:oMathPara>
                </a14:m>
                <a:endParaRPr lang="en-US" sz="2400" b="0" i="1" dirty="0">
                  <a:latin typeface="Cambria Math" panose="02040503050406030204" pitchFamily="18" charset="0"/>
                  <a:ea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𝛼</m:t>
                      </m:r>
                      <m:r>
                        <a:rPr lang="en-US" sz="2400" b="0" i="1" smtClean="0">
                          <a:latin typeface="Cambria Math" panose="02040503050406030204" pitchFamily="18" charset="0"/>
                          <a:ea typeface="Cambria Math" panose="02040503050406030204" pitchFamily="18" charset="0"/>
                        </a:rPr>
                        <m:t>=1.313612382</m:t>
                      </m:r>
                    </m:oMath>
                  </m:oMathPara>
                </a14:m>
                <a:endParaRPr lang="en-US" sz="2400" dirty="0"/>
              </a:p>
              <a:p>
                <a:pPr marL="342900" indent="-342900">
                  <a:lnSpc>
                    <a:spcPct val="150000"/>
                  </a:lnSpc>
                  <a:buFont typeface="Arial" panose="020B0604020202020204" pitchFamily="34" charset="0"/>
                  <a:buChar char="•"/>
                </a:pPr>
                <a:r>
                  <a:rPr lang="en-US" sz="2400" dirty="0"/>
                  <a:t>Ignore censoring:</a:t>
                </a:r>
                <a:endParaRPr lang="en-US" sz="2400" i="1" dirty="0">
                  <a:latin typeface="Cambria Math" panose="02040503050406030204" pitchFamily="18" charset="0"/>
                  <a:ea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𝜆</m:t>
                      </m:r>
                      <m:r>
                        <a:rPr lang="en-US" sz="2400" b="0" i="1" smtClean="0">
                          <a:latin typeface="Cambria Math" panose="02040503050406030204" pitchFamily="18" charset="0"/>
                          <a:ea typeface="Cambria Math" panose="02040503050406030204" pitchFamily="18" charset="0"/>
                        </a:rPr>
                        <m:t>=0.000196117</m:t>
                      </m:r>
                    </m:oMath>
                  </m:oMathPara>
                </a14:m>
                <a:endParaRPr lang="en-US" sz="2400" b="0" i="1" dirty="0">
                  <a:latin typeface="Cambria Math" panose="02040503050406030204" pitchFamily="18" charset="0"/>
                  <a:ea typeface="Cambria Math" panose="02040503050406030204" pitchFamily="18" charset="0"/>
                </a:endParaRPr>
              </a:p>
              <a:p>
                <a:pPr>
                  <a:lnSpc>
                    <a:spcPct val="150000"/>
                  </a:lnSpc>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ea typeface="Cambria Math" panose="02040503050406030204" pitchFamily="18" charset="0"/>
                        </a:rPr>
                        <m:t>𝛼</m:t>
                      </m:r>
                      <m:r>
                        <a:rPr lang="en-US" sz="2400" b="0" i="1" smtClean="0">
                          <a:latin typeface="Cambria Math" panose="02040503050406030204" pitchFamily="18" charset="0"/>
                          <a:ea typeface="Cambria Math" panose="02040503050406030204" pitchFamily="18" charset="0"/>
                        </a:rPr>
                        <m:t>=1.466911404</m:t>
                      </m:r>
                    </m:oMath>
                  </m:oMathPara>
                </a14:m>
                <a:endParaRPr lang="en-US" sz="2400" dirty="0"/>
              </a:p>
            </p:txBody>
          </p:sp>
        </mc:Choice>
        <mc:Fallback xmlns="">
          <p:sp>
            <p:nvSpPr>
              <p:cNvPr id="8" name="TextBox 7">
                <a:extLst>
                  <a:ext uri="{FF2B5EF4-FFF2-40B4-BE49-F238E27FC236}">
                    <a16:creationId xmlns:a16="http://schemas.microsoft.com/office/drawing/2014/main" id="{CE429984-1100-0D4D-9E84-9FFAB2B0CD05}"/>
                  </a:ext>
                </a:extLst>
              </p:cNvPr>
              <p:cNvSpPr txBox="1">
                <a:spLocks noRot="1" noChangeAspect="1" noMove="1" noResize="1" noEditPoints="1" noAdjustHandles="1" noChangeArrowheads="1" noChangeShapeType="1" noTextEdit="1"/>
              </p:cNvSpPr>
              <p:nvPr/>
            </p:nvSpPr>
            <p:spPr>
              <a:xfrm>
                <a:off x="7560000" y="1620000"/>
                <a:ext cx="3948546" cy="3416320"/>
              </a:xfrm>
              <a:prstGeom prst="rect">
                <a:avLst/>
              </a:prstGeom>
              <a:blipFill>
                <a:blip r:embed="rId4"/>
                <a:stretch>
                  <a:fillRect l="-1923"/>
                </a:stretch>
              </a:blipFill>
            </p:spPr>
            <p:txBody>
              <a:bodyPr/>
              <a:lstStyle/>
              <a:p>
                <a:r>
                  <a:rPr lang="en-US">
                    <a:noFill/>
                  </a:rPr>
                  <a:t> </a:t>
                </a:r>
              </a:p>
            </p:txBody>
          </p:sp>
        </mc:Fallback>
      </mc:AlternateContent>
      <p:sp>
        <p:nvSpPr>
          <p:cNvPr id="5" name="Footer Placeholder 3"/>
          <p:cNvSpPr>
            <a:spLocks noGrp="1"/>
          </p:cNvSpPr>
          <p:nvPr>
            <p:ph type="ftr" sz="quarter" idx="11"/>
          </p:nvPr>
        </p:nvSpPr>
        <p:spPr>
          <a:xfrm>
            <a:off x="4038600" y="6356350"/>
            <a:ext cx="4114800" cy="365125"/>
          </a:xfrm>
        </p:spPr>
        <p:txBody>
          <a:bodyPr/>
          <a:lstStyle/>
          <a:p>
            <a:r>
              <a:rPr lang="en-GB" dirty="0" err="1"/>
              <a:t>Lingyu</a:t>
            </a:r>
            <a:r>
              <a:rPr lang="en-GB" dirty="0"/>
              <a:t> Tan</a:t>
            </a:r>
          </a:p>
        </p:txBody>
      </p:sp>
      <p:grpSp>
        <p:nvGrpSpPr>
          <p:cNvPr id="9" name="Group 8"/>
          <p:cNvGrpSpPr/>
          <p:nvPr/>
        </p:nvGrpSpPr>
        <p:grpSpPr>
          <a:xfrm>
            <a:off x="1233054" y="577741"/>
            <a:ext cx="9725891" cy="524430"/>
            <a:chOff x="1233054" y="577741"/>
            <a:chExt cx="9725891" cy="52443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0C8C407-8E2A-564F-8E50-A13BF7785E30}"/>
                    </a:ext>
                  </a:extLst>
                </p:cNvPr>
                <p:cNvSpPr txBox="1"/>
                <p:nvPr/>
              </p:nvSpPr>
              <p:spPr>
                <a:xfrm>
                  <a:off x="1233054" y="577741"/>
                  <a:ext cx="9725891" cy="523220"/>
                </a:xfrm>
                <a:prstGeom prst="rect">
                  <a:avLst/>
                </a:prstGeom>
                <a:noFill/>
              </p:spPr>
              <p:txBody>
                <a:bodyPr wrap="square" rtlCol="0">
                  <a:spAutoFit/>
                </a:bodyPr>
                <a:lstStyle/>
                <a:p>
                  <a:r>
                    <a:rPr lang="en-US" sz="2800" b="1" dirty="0">
                      <a:latin typeface="+mj-lt"/>
                    </a:rPr>
                    <a:t>MLE of </a:t>
                  </a:r>
                  <a14:m>
                    <m:oMath xmlns:m="http://schemas.openxmlformats.org/officeDocument/2006/math">
                      <m:r>
                        <a:rPr lang="en-US" sz="2800" b="1" i="1" smtClean="0">
                          <a:latin typeface="Cambria Math" panose="02040503050406030204" pitchFamily="18" charset="0"/>
                          <a:ea typeface="Cambria Math" panose="02040503050406030204" pitchFamily="18" charset="0"/>
                        </a:rPr>
                        <m:t>𝜶</m:t>
                      </m:r>
                    </m:oMath>
                  </a14:m>
                  <a:r>
                    <a:rPr lang="en-US" sz="2800" b="1" dirty="0">
                      <a:latin typeface="+mj-lt"/>
                    </a:rPr>
                    <a:t> and </a:t>
                  </a:r>
                  <a14:m>
                    <m:oMath xmlns:m="http://schemas.openxmlformats.org/officeDocument/2006/math">
                      <m:r>
                        <a:rPr lang="en-US" sz="2800" b="1" i="1" smtClean="0">
                          <a:latin typeface="Cambria Math" panose="02040503050406030204" pitchFamily="18" charset="0"/>
                          <a:ea typeface="Cambria Math" panose="02040503050406030204" pitchFamily="18" charset="0"/>
                        </a:rPr>
                        <m:t>𝝀</m:t>
                      </m:r>
                    </m:oMath>
                  </a14:m>
                  <a:r>
                    <a:rPr lang="en-US" sz="2800" b="1" dirty="0">
                      <a:latin typeface="+mj-lt"/>
                    </a:rPr>
                    <a:t> for Weibull distribution with </a:t>
                  </a:r>
                  <a14:m>
                    <m:oMath xmlns:m="http://schemas.openxmlformats.org/officeDocument/2006/math">
                      <m:r>
                        <a:rPr lang="en-US" sz="2800" b="1" i="1" smtClean="0">
                          <a:latin typeface="Cambria Math" panose="02040503050406030204" pitchFamily="18" charset="0"/>
                          <a:ea typeface="Cambria Math" panose="02040503050406030204" pitchFamily="18" charset="0"/>
                        </a:rPr>
                        <m:t>𝜶</m:t>
                      </m:r>
                    </m:oMath>
                  </a14:m>
                  <a:r>
                    <a:rPr lang="en-US" sz="2800" b="1" dirty="0">
                      <a:latin typeface="+mj-lt"/>
                    </a:rPr>
                    <a:t> and </a:t>
                  </a:r>
                  <a14:m>
                    <m:oMath xmlns:m="http://schemas.openxmlformats.org/officeDocument/2006/math">
                      <m:r>
                        <a:rPr lang="en-US" sz="2800" b="1" i="1" smtClean="0">
                          <a:latin typeface="Cambria Math" panose="02040503050406030204" pitchFamily="18" charset="0"/>
                          <a:ea typeface="Cambria Math" panose="02040503050406030204" pitchFamily="18" charset="0"/>
                        </a:rPr>
                        <m:t>𝝀</m:t>
                      </m:r>
                    </m:oMath>
                  </a14:m>
                  <a:r>
                    <a:rPr lang="en-US" sz="2800" b="1" dirty="0">
                      <a:latin typeface="+mj-lt"/>
                    </a:rPr>
                    <a:t> unknown</a:t>
                  </a:r>
                </a:p>
              </p:txBody>
            </p:sp>
          </mc:Choice>
          <mc:Fallback xmlns="">
            <p:sp>
              <p:nvSpPr>
                <p:cNvPr id="10" name="TextBox 9">
                  <a:extLst>
                    <a:ext uri="{FF2B5EF4-FFF2-40B4-BE49-F238E27FC236}">
                      <a16:creationId xmlns:a16="http://schemas.microsoft.com/office/drawing/2014/main" id="{60C8C407-8E2A-564F-8E50-A13BF7785E30}"/>
                    </a:ext>
                  </a:extLst>
                </p:cNvPr>
                <p:cNvSpPr txBox="1">
                  <a:spLocks noRot="1" noChangeAspect="1" noMove="1" noResize="1" noEditPoints="1" noAdjustHandles="1" noChangeArrowheads="1" noChangeShapeType="1" noTextEdit="1"/>
                </p:cNvSpPr>
                <p:nvPr/>
              </p:nvSpPr>
              <p:spPr>
                <a:xfrm>
                  <a:off x="1233054" y="577741"/>
                  <a:ext cx="9725891" cy="523220"/>
                </a:xfrm>
                <a:prstGeom prst="rect">
                  <a:avLst/>
                </a:prstGeom>
                <a:blipFill>
                  <a:blip r:embed="rId5"/>
                  <a:stretch>
                    <a:fillRect l="-1253" t="-11628" b="-32558"/>
                  </a:stretch>
                </a:blipFill>
              </p:spPr>
              <p:txBody>
                <a:bodyPr/>
                <a:lstStyle/>
                <a:p>
                  <a:r>
                    <a:rPr lang="zh-CN" altLang="en-US">
                      <a:noFill/>
                    </a:rPr>
                    <a:t> </a:t>
                  </a:r>
                </a:p>
              </p:txBody>
            </p:sp>
          </mc:Fallback>
        </mc:AlternateContent>
        <p:cxnSp>
          <p:nvCxnSpPr>
            <p:cNvPr id="11" name="Straight Connector 10"/>
            <p:cNvCxnSpPr/>
            <p:nvPr/>
          </p:nvCxnSpPr>
          <p:spPr>
            <a:xfrm>
              <a:off x="1332817" y="1102171"/>
              <a:ext cx="9180000" cy="0"/>
            </a:xfrm>
            <a:prstGeom prst="line">
              <a:avLst/>
            </a:prstGeom>
            <a:ln w="25400"/>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6713717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56E6ACE-03EB-B843-8A84-AB2AA3E09EE4}"/>
              </a:ext>
            </a:extLst>
          </p:cNvPr>
          <p:cNvPicPr>
            <a:picLocks noChangeAspect="1"/>
          </p:cNvPicPr>
          <p:nvPr/>
        </p:nvPicPr>
        <p:blipFill>
          <a:blip r:embed="rId2"/>
          <a:stretch>
            <a:fillRect/>
          </a:stretch>
        </p:blipFill>
        <p:spPr>
          <a:xfrm>
            <a:off x="1080000" y="1260000"/>
            <a:ext cx="5606512" cy="5040000"/>
          </a:xfrm>
          <a:prstGeom prst="rect">
            <a:avLst/>
          </a:prstGeom>
        </p:spPr>
      </p:pic>
      <p:sp>
        <p:nvSpPr>
          <p:cNvPr id="8" name="TextBox 7">
            <a:extLst>
              <a:ext uri="{FF2B5EF4-FFF2-40B4-BE49-F238E27FC236}">
                <a16:creationId xmlns:a16="http://schemas.microsoft.com/office/drawing/2014/main" id="{24ADA399-9A36-9948-8845-10DC37348266}"/>
              </a:ext>
            </a:extLst>
          </p:cNvPr>
          <p:cNvSpPr txBox="1"/>
          <p:nvPr/>
        </p:nvSpPr>
        <p:spPr>
          <a:xfrm>
            <a:off x="7560000" y="1620000"/>
            <a:ext cx="3948546" cy="446705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en-US" sz="2400" dirty="0"/>
              <a:t>Consider censoring:</a:t>
            </a:r>
          </a:p>
          <a:p>
            <a:pPr marL="360000">
              <a:lnSpc>
                <a:spcPct val="150000"/>
              </a:lnSpc>
            </a:pPr>
            <a:r>
              <a:rPr lang="en-US" sz="2400" b="1" dirty="0"/>
              <a:t>The censored curve fits the Kaplan-Meier curve.</a:t>
            </a:r>
          </a:p>
          <a:p>
            <a:pPr marL="342900" indent="-342900">
              <a:lnSpc>
                <a:spcPct val="150000"/>
              </a:lnSpc>
              <a:buFont typeface="Arial" panose="020B0604020202020204" pitchFamily="34" charset="0"/>
              <a:buChar char="•"/>
            </a:pPr>
            <a:r>
              <a:rPr lang="en-US" sz="2400" dirty="0"/>
              <a:t>Ignore censoring:</a:t>
            </a:r>
          </a:p>
          <a:p>
            <a:pPr marL="360000">
              <a:lnSpc>
                <a:spcPct val="150000"/>
              </a:lnSpc>
            </a:pPr>
            <a:r>
              <a:rPr lang="en-US" sz="2400" b="1" dirty="0"/>
              <a:t>The uncensored curve fits the empirical distribution function of survival time (Vertical flip).</a:t>
            </a:r>
          </a:p>
        </p:txBody>
      </p:sp>
      <p:sp>
        <p:nvSpPr>
          <p:cNvPr id="5" name="Footer Placeholder 3"/>
          <p:cNvSpPr>
            <a:spLocks noGrp="1"/>
          </p:cNvSpPr>
          <p:nvPr>
            <p:ph type="ftr" sz="quarter" idx="11"/>
          </p:nvPr>
        </p:nvSpPr>
        <p:spPr>
          <a:xfrm>
            <a:off x="4038600" y="6356350"/>
            <a:ext cx="4114800" cy="365125"/>
          </a:xfrm>
        </p:spPr>
        <p:txBody>
          <a:bodyPr/>
          <a:lstStyle/>
          <a:p>
            <a:r>
              <a:rPr lang="en-GB" dirty="0" err="1"/>
              <a:t>Lingyu</a:t>
            </a:r>
            <a:r>
              <a:rPr lang="en-GB" dirty="0"/>
              <a:t> Tan</a:t>
            </a:r>
          </a:p>
        </p:txBody>
      </p:sp>
      <p:grpSp>
        <p:nvGrpSpPr>
          <p:cNvPr id="9" name="Group 8"/>
          <p:cNvGrpSpPr/>
          <p:nvPr/>
        </p:nvGrpSpPr>
        <p:grpSpPr>
          <a:xfrm>
            <a:off x="1233054" y="577741"/>
            <a:ext cx="9725891" cy="524430"/>
            <a:chOff x="1233054" y="577741"/>
            <a:chExt cx="9725891" cy="524430"/>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0C8C407-8E2A-564F-8E50-A13BF7785E30}"/>
                    </a:ext>
                  </a:extLst>
                </p:cNvPr>
                <p:cNvSpPr txBox="1"/>
                <p:nvPr/>
              </p:nvSpPr>
              <p:spPr>
                <a:xfrm>
                  <a:off x="1233054" y="577741"/>
                  <a:ext cx="9725891" cy="523220"/>
                </a:xfrm>
                <a:prstGeom prst="rect">
                  <a:avLst/>
                </a:prstGeom>
                <a:noFill/>
              </p:spPr>
              <p:txBody>
                <a:bodyPr wrap="square" rtlCol="0">
                  <a:spAutoFit/>
                </a:bodyPr>
                <a:lstStyle/>
                <a:p>
                  <a:r>
                    <a:rPr lang="en-US" sz="2800" b="1" dirty="0">
                      <a:latin typeface="+mj-lt"/>
                    </a:rPr>
                    <a:t>MLE of </a:t>
                  </a:r>
                  <a14:m>
                    <m:oMath xmlns:m="http://schemas.openxmlformats.org/officeDocument/2006/math">
                      <m:r>
                        <a:rPr lang="en-US" sz="2800" b="1" i="1" smtClean="0">
                          <a:latin typeface="Cambria Math" panose="02040503050406030204" pitchFamily="18" charset="0"/>
                          <a:ea typeface="Cambria Math" panose="02040503050406030204" pitchFamily="18" charset="0"/>
                        </a:rPr>
                        <m:t>𝜶</m:t>
                      </m:r>
                    </m:oMath>
                  </a14:m>
                  <a:r>
                    <a:rPr lang="en-US" sz="2800" b="1" dirty="0">
                      <a:latin typeface="+mj-lt"/>
                    </a:rPr>
                    <a:t> and </a:t>
                  </a:r>
                  <a14:m>
                    <m:oMath xmlns:m="http://schemas.openxmlformats.org/officeDocument/2006/math">
                      <m:r>
                        <a:rPr lang="en-US" sz="2800" b="1" i="1" smtClean="0">
                          <a:latin typeface="Cambria Math" panose="02040503050406030204" pitchFamily="18" charset="0"/>
                          <a:ea typeface="Cambria Math" panose="02040503050406030204" pitchFamily="18" charset="0"/>
                        </a:rPr>
                        <m:t>𝝀</m:t>
                      </m:r>
                    </m:oMath>
                  </a14:m>
                  <a:r>
                    <a:rPr lang="en-US" sz="2800" b="1" dirty="0">
                      <a:latin typeface="+mj-lt"/>
                    </a:rPr>
                    <a:t> for Weibull distribution with </a:t>
                  </a:r>
                  <a14:m>
                    <m:oMath xmlns:m="http://schemas.openxmlformats.org/officeDocument/2006/math">
                      <m:r>
                        <a:rPr lang="en-US" sz="2800" b="1" i="1" smtClean="0">
                          <a:latin typeface="Cambria Math" panose="02040503050406030204" pitchFamily="18" charset="0"/>
                          <a:ea typeface="Cambria Math" panose="02040503050406030204" pitchFamily="18" charset="0"/>
                        </a:rPr>
                        <m:t>𝜶</m:t>
                      </m:r>
                    </m:oMath>
                  </a14:m>
                  <a:r>
                    <a:rPr lang="en-US" sz="2800" b="1" dirty="0">
                      <a:latin typeface="+mj-lt"/>
                    </a:rPr>
                    <a:t> and </a:t>
                  </a:r>
                  <a14:m>
                    <m:oMath xmlns:m="http://schemas.openxmlformats.org/officeDocument/2006/math">
                      <m:r>
                        <a:rPr lang="en-US" sz="2800" b="1" i="1" smtClean="0">
                          <a:latin typeface="Cambria Math" panose="02040503050406030204" pitchFamily="18" charset="0"/>
                          <a:ea typeface="Cambria Math" panose="02040503050406030204" pitchFamily="18" charset="0"/>
                        </a:rPr>
                        <m:t>𝝀</m:t>
                      </m:r>
                    </m:oMath>
                  </a14:m>
                  <a:r>
                    <a:rPr lang="en-US" sz="2800" b="1" dirty="0">
                      <a:latin typeface="+mj-lt"/>
                    </a:rPr>
                    <a:t> unknown</a:t>
                  </a:r>
                </a:p>
              </p:txBody>
            </p:sp>
          </mc:Choice>
          <mc:Fallback xmlns="">
            <p:sp>
              <p:nvSpPr>
                <p:cNvPr id="10" name="TextBox 9">
                  <a:extLst>
                    <a:ext uri="{FF2B5EF4-FFF2-40B4-BE49-F238E27FC236}">
                      <a16:creationId xmlns:a16="http://schemas.microsoft.com/office/drawing/2014/main" id="{60C8C407-8E2A-564F-8E50-A13BF7785E30}"/>
                    </a:ext>
                  </a:extLst>
                </p:cNvPr>
                <p:cNvSpPr txBox="1">
                  <a:spLocks noRot="1" noChangeAspect="1" noMove="1" noResize="1" noEditPoints="1" noAdjustHandles="1" noChangeArrowheads="1" noChangeShapeType="1" noTextEdit="1"/>
                </p:cNvSpPr>
                <p:nvPr/>
              </p:nvSpPr>
              <p:spPr>
                <a:xfrm>
                  <a:off x="1233054" y="577741"/>
                  <a:ext cx="9725891" cy="523220"/>
                </a:xfrm>
                <a:prstGeom prst="rect">
                  <a:avLst/>
                </a:prstGeom>
                <a:blipFill>
                  <a:blip r:embed="rId3"/>
                  <a:stretch>
                    <a:fillRect l="-1253" t="-11628" b="-32558"/>
                  </a:stretch>
                </a:blipFill>
              </p:spPr>
              <p:txBody>
                <a:bodyPr/>
                <a:lstStyle/>
                <a:p>
                  <a:r>
                    <a:rPr lang="zh-CN" altLang="en-US">
                      <a:noFill/>
                    </a:rPr>
                    <a:t> </a:t>
                  </a:r>
                </a:p>
              </p:txBody>
            </p:sp>
          </mc:Fallback>
        </mc:AlternateContent>
        <p:cxnSp>
          <p:nvCxnSpPr>
            <p:cNvPr id="11" name="Straight Connector 10"/>
            <p:cNvCxnSpPr/>
            <p:nvPr/>
          </p:nvCxnSpPr>
          <p:spPr>
            <a:xfrm>
              <a:off x="1332817" y="1102171"/>
              <a:ext cx="9180000" cy="0"/>
            </a:xfrm>
            <a:prstGeom prst="line">
              <a:avLst/>
            </a:prstGeom>
            <a:ln w="25400"/>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97578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Comparison between different types of distributions in survival analysis</a:t>
            </a:r>
          </a:p>
        </p:txBody>
      </p:sp>
      <p:sp>
        <p:nvSpPr>
          <p:cNvPr id="3" name="Content Placeholder 2"/>
          <p:cNvSpPr>
            <a:spLocks noGrp="1"/>
          </p:cNvSpPr>
          <p:nvPr>
            <p:ph idx="1"/>
          </p:nvPr>
        </p:nvSpPr>
        <p:spPr>
          <a:xfrm>
            <a:off x="838200" y="1825625"/>
            <a:ext cx="10515600" cy="1111006"/>
          </a:xfrm>
        </p:spPr>
        <p:txBody>
          <a:bodyPr/>
          <a:lstStyle/>
          <a:p>
            <a:r>
              <a:rPr lang="en-GB" dirty="0"/>
              <a:t>Lognormal Distribution</a:t>
            </a:r>
          </a:p>
          <a:p>
            <a:r>
              <a:rPr lang="en-GB" dirty="0"/>
              <a:t>Gamma Distribution</a:t>
            </a:r>
          </a:p>
          <a:p>
            <a:endParaRPr lang="en-GB" b="1" dirty="0"/>
          </a:p>
        </p:txBody>
      </p:sp>
      <p:sp>
        <p:nvSpPr>
          <p:cNvPr id="7" name="Rectangle 2"/>
          <p:cNvSpPr>
            <a:spLocks noChangeArrowheads="1"/>
          </p:cNvSpPr>
          <p:nvPr/>
        </p:nvSpPr>
        <p:spPr bwMode="auto">
          <a:xfrm>
            <a:off x="926640" y="3488695"/>
            <a:ext cx="6669472"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Arial Unicode MS"/>
              </a:rPr>
              <a:t>Useful R function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rgbClr val="000000"/>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err="1">
                <a:ln>
                  <a:noFill/>
                </a:ln>
                <a:solidFill>
                  <a:srgbClr val="000000"/>
                </a:solidFill>
                <a:effectLst/>
                <a:latin typeface="Arial Unicode MS"/>
              </a:rPr>
              <a:t>survreg</a:t>
            </a:r>
            <a:r>
              <a:rPr kumimoji="0" lang="en-US" altLang="en-US" sz="2400" b="0" i="0" u="none" strike="noStrike" cap="none" normalizeH="0" baseline="0" dirty="0">
                <a:ln>
                  <a:noFill/>
                </a:ln>
                <a:solidFill>
                  <a:srgbClr val="000000"/>
                </a:solidFill>
                <a:effectLst/>
                <a:latin typeface="Arial Unicode MS"/>
              </a:rPr>
              <a:t>(formula, data, weights, subset, </a:t>
            </a:r>
            <a:r>
              <a:rPr kumimoji="0" lang="en-US" altLang="en-US" sz="2400" b="0" i="0" u="none" strike="noStrike" cap="none" normalizeH="0" baseline="0" dirty="0" err="1">
                <a:ln>
                  <a:noFill/>
                </a:ln>
                <a:solidFill>
                  <a:srgbClr val="000000"/>
                </a:solidFill>
                <a:effectLst/>
                <a:latin typeface="Arial Unicode MS"/>
              </a:rPr>
              <a:t>na.action</a:t>
            </a:r>
            <a:r>
              <a:rPr kumimoji="0" lang="en-US" altLang="en-US" sz="2400" b="0" i="0" u="none" strike="noStrike" cap="none" normalizeH="0" baseline="0" dirty="0">
                <a:ln>
                  <a:noFill/>
                </a:ln>
                <a:solidFill>
                  <a:srgbClr val="000000"/>
                </a:solidFill>
                <a:effectLst/>
                <a:latin typeface="Arial Unicode MS"/>
              </a:rPr>
              <a:t>, </a:t>
            </a:r>
            <a:r>
              <a:rPr kumimoji="0" lang="en-US" altLang="en-US" sz="2400" b="0" i="0" u="none" strike="noStrike" cap="none" normalizeH="0" baseline="0" dirty="0" err="1">
                <a:ln>
                  <a:noFill/>
                </a:ln>
                <a:solidFill>
                  <a:srgbClr val="FF0000"/>
                </a:solidFill>
                <a:effectLst/>
                <a:latin typeface="Arial Unicode MS"/>
              </a:rPr>
              <a:t>dist</a:t>
            </a:r>
            <a:r>
              <a:rPr kumimoji="0" lang="en-US" altLang="en-US" sz="2400" b="0" i="0" u="none" strike="noStrike" cap="none" normalizeH="0" baseline="0" dirty="0">
                <a:ln>
                  <a:noFill/>
                </a:ln>
                <a:solidFill>
                  <a:srgbClr val="FF0000"/>
                </a:solidFill>
                <a:effectLst/>
                <a:latin typeface="Arial Unicode MS"/>
              </a:rPr>
              <a:t>="</a:t>
            </a:r>
            <a:r>
              <a:rPr kumimoji="0" lang="en-US" altLang="en-US" sz="2400" b="0" i="0" u="none" strike="noStrike" cap="none" normalizeH="0" baseline="0" dirty="0" err="1">
                <a:ln>
                  <a:noFill/>
                </a:ln>
                <a:solidFill>
                  <a:srgbClr val="FF0000"/>
                </a:solidFill>
                <a:effectLst/>
                <a:latin typeface="Arial Unicode MS"/>
              </a:rPr>
              <a:t>weibull</a:t>
            </a:r>
            <a:r>
              <a:rPr kumimoji="0" lang="en-US" altLang="en-US" sz="2400" b="0" i="0" u="none" strike="noStrike" cap="none" normalizeH="0" baseline="0" dirty="0">
                <a:ln>
                  <a:noFill/>
                </a:ln>
                <a:solidFill>
                  <a:srgbClr val="FF0000"/>
                </a:solidFill>
                <a:effectLst/>
                <a:latin typeface="Arial Unicode MS"/>
              </a:rPr>
              <a:t>", </a:t>
            </a:r>
            <a:r>
              <a:rPr kumimoji="0" lang="en-US" altLang="en-US" sz="2400" b="0" i="0" u="none" strike="noStrike" cap="none" normalizeH="0" baseline="0" dirty="0" err="1">
                <a:ln>
                  <a:noFill/>
                </a:ln>
                <a:solidFill>
                  <a:srgbClr val="000000"/>
                </a:solidFill>
                <a:effectLst/>
                <a:latin typeface="Arial Unicode MS"/>
              </a:rPr>
              <a:t>init</a:t>
            </a:r>
            <a:r>
              <a:rPr kumimoji="0" lang="en-US" altLang="en-US" sz="2400" b="0" i="0" u="none" strike="noStrike" cap="none" normalizeH="0" baseline="0" dirty="0">
                <a:ln>
                  <a:noFill/>
                </a:ln>
                <a:solidFill>
                  <a:srgbClr val="000000"/>
                </a:solidFill>
                <a:effectLst/>
                <a:latin typeface="Arial Unicode MS"/>
              </a:rPr>
              <a:t>=NULL, scale=0, </a:t>
            </a:r>
            <a:r>
              <a:rPr kumimoji="0" lang="en-US" altLang="en-US" sz="2400" b="0" i="0" u="none" strike="noStrike" cap="none" normalizeH="0" baseline="0" dirty="0" err="1">
                <a:ln>
                  <a:noFill/>
                </a:ln>
                <a:solidFill>
                  <a:srgbClr val="000000"/>
                </a:solidFill>
                <a:effectLst/>
                <a:latin typeface="Arial Unicode MS"/>
              </a:rPr>
              <a:t>control,parms</a:t>
            </a:r>
            <a:r>
              <a:rPr kumimoji="0" lang="en-US" altLang="en-US" sz="2400" b="0" i="0" u="none" strike="noStrike" cap="none" normalizeH="0" baseline="0" dirty="0">
                <a:ln>
                  <a:noFill/>
                </a:ln>
                <a:solidFill>
                  <a:srgbClr val="000000"/>
                </a:solidFill>
                <a:effectLst/>
                <a:latin typeface="Arial Unicode MS"/>
              </a:rPr>
              <a:t>=NULL, model=FALSE, x=FALSE, y=TRUE, robust=FALSE, score=FALSE,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5" name="Footer Placeholder 3"/>
          <p:cNvSpPr>
            <a:spLocks noGrp="1"/>
          </p:cNvSpPr>
          <p:nvPr>
            <p:ph type="ftr" sz="quarter" idx="11"/>
          </p:nvPr>
        </p:nvSpPr>
        <p:spPr>
          <a:xfrm>
            <a:off x="4038600" y="6356350"/>
            <a:ext cx="4114800" cy="365125"/>
          </a:xfrm>
        </p:spPr>
        <p:txBody>
          <a:bodyPr/>
          <a:lstStyle/>
          <a:p>
            <a:r>
              <a:rPr lang="en-GB" dirty="0" err="1"/>
              <a:t>Huakai</a:t>
            </a:r>
            <a:r>
              <a:rPr lang="en-GB" dirty="0"/>
              <a:t> Zhang</a:t>
            </a:r>
          </a:p>
        </p:txBody>
      </p:sp>
    </p:spTree>
    <p:extLst>
      <p:ext uri="{BB962C8B-B14F-4D97-AF65-F5344CB8AC3E}">
        <p14:creationId xmlns:p14="http://schemas.microsoft.com/office/powerpoint/2010/main" val="2788813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fade">
                                      <p:cBhvr>
                                        <p:cTn id="26" dur="1000"/>
                                        <p:tgtEl>
                                          <p:spTgt spid="7">
                                            <p:txEl>
                                              <p:pRg st="0" end="0"/>
                                            </p:txEl>
                                          </p:spTgt>
                                        </p:tgtEl>
                                      </p:cBhvr>
                                    </p:animEffect>
                                    <p:anim calcmode="lin" valueType="num">
                                      <p:cBhvr>
                                        <p:cTn id="27"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8" dur="1000" fill="hold"/>
                                        <p:tgtEl>
                                          <p:spTgt spid="7">
                                            <p:txEl>
                                              <p:pRg st="0" end="0"/>
                                            </p:txEl>
                                          </p:spTgt>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animEffect transition="in" filter="fade">
                                      <p:cBhvr>
                                        <p:cTn id="31" dur="1000"/>
                                        <p:tgtEl>
                                          <p:spTgt spid="7">
                                            <p:txEl>
                                              <p:pRg st="2" end="2"/>
                                            </p:txEl>
                                          </p:spTgt>
                                        </p:tgtEl>
                                      </p:cBhvr>
                                    </p:animEffect>
                                    <p:anim calcmode="lin" valueType="num">
                                      <p:cBhvr>
                                        <p:cTn id="32" dur="1000" fill="hold"/>
                                        <p:tgtEl>
                                          <p:spTgt spid="7">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Lognormal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25609" y="1795261"/>
                <a:ext cx="4822337" cy="1942009"/>
              </a:xfrm>
            </p:spPr>
            <p:txBody>
              <a:bodyPr>
                <a:normAutofit/>
              </a:bodyPr>
              <a:lstStyle/>
              <a:p>
                <a:r>
                  <a:rPr lang="en-US" altLang="zh-CN" sz="2000" dirty="0"/>
                  <a:t>Log-normal distribution is a statistical distribution of random variables that have a normally distributed logarithm. </a:t>
                </a:r>
              </a:p>
              <a:p>
                <a:pPr marL="0" indent="0">
                  <a:lnSpc>
                    <a:spcPct val="150000"/>
                  </a:lnSpc>
                  <a:spcBef>
                    <a:spcPts val="3000"/>
                  </a:spcBef>
                  <a:buNone/>
                </a:pPr>
                <a14:m>
                  <m:oMathPara xmlns:m="http://schemas.openxmlformats.org/officeDocument/2006/math">
                    <m:oMathParaPr>
                      <m:jc m:val="left"/>
                    </m:oMathParaPr>
                    <m:oMath xmlns:m="http://schemas.openxmlformats.org/officeDocument/2006/math">
                      <m:r>
                        <a:rPr lang="en-GB" sz="2400" b="0" i="1" smtClean="0">
                          <a:latin typeface="Cambria Math" panose="02040503050406030204" pitchFamily="18" charset="0"/>
                        </a:rPr>
                        <m:t>     </m:t>
                      </m:r>
                      <m:r>
                        <a:rPr lang="en-GB" sz="2400" i="1">
                          <a:latin typeface="Cambria Math" panose="02040503050406030204" pitchFamily="18" charset="0"/>
                        </a:rPr>
                        <m:t>𝑙𝑛𝑋</m:t>
                      </m:r>
                      <m:r>
                        <a:rPr lang="en-GB" sz="2400" i="1">
                          <a:latin typeface="Cambria Math" panose="02040503050406030204" pitchFamily="18" charset="0"/>
                          <a:ea typeface="Cambria Math" panose="02040503050406030204" pitchFamily="18" charset="0"/>
                        </a:rPr>
                        <m:t>~</m:t>
                      </m:r>
                      <m:r>
                        <a:rPr lang="en-GB" sz="2400" i="1">
                          <a:latin typeface="Cambria Math" panose="02040503050406030204" pitchFamily="18" charset="0"/>
                          <a:ea typeface="Cambria Math" panose="02040503050406030204" pitchFamily="18" charset="0"/>
                        </a:rPr>
                        <m:t>𝑁</m:t>
                      </m:r>
                      <m:d>
                        <m:dPr>
                          <m:ctrlPr>
                            <a:rPr lang="en-GB" sz="2400" i="1">
                              <a:latin typeface="Cambria Math" panose="02040503050406030204" pitchFamily="18" charset="0"/>
                              <a:ea typeface="Cambria Math" panose="02040503050406030204" pitchFamily="18" charset="0"/>
                            </a:rPr>
                          </m:ctrlPr>
                        </m:dPr>
                        <m:e>
                          <m:r>
                            <a:rPr lang="en-GB" sz="2400" i="1">
                              <a:latin typeface="Cambria Math" panose="02040503050406030204" pitchFamily="18" charset="0"/>
                              <a:ea typeface="Cambria Math" panose="02040503050406030204" pitchFamily="18" charset="0"/>
                            </a:rPr>
                            <m:t>𝜇</m:t>
                          </m:r>
                          <m:r>
                            <a:rPr lang="en-GB" sz="2400" i="1">
                              <a:latin typeface="Cambria Math" panose="02040503050406030204" pitchFamily="18" charset="0"/>
                              <a:ea typeface="Cambria Math" panose="02040503050406030204" pitchFamily="18" charset="0"/>
                            </a:rPr>
                            <m:t>, </m:t>
                          </m:r>
                          <m:sSup>
                            <m:sSupPr>
                              <m:ctrlPr>
                                <a:rPr lang="en-GB" sz="2400" i="1">
                                  <a:latin typeface="Cambria Math" panose="02040503050406030204" pitchFamily="18" charset="0"/>
                                  <a:ea typeface="Cambria Math" panose="02040503050406030204" pitchFamily="18" charset="0"/>
                                </a:rPr>
                              </m:ctrlPr>
                            </m:sSupPr>
                            <m:e>
                              <m:r>
                                <a:rPr lang="en-GB" sz="2400" i="1">
                                  <a:latin typeface="Cambria Math" panose="02040503050406030204" pitchFamily="18" charset="0"/>
                                  <a:ea typeface="Cambria Math" panose="02040503050406030204" pitchFamily="18" charset="0"/>
                                </a:rPr>
                                <m:t>𝜎</m:t>
                              </m:r>
                            </m:e>
                            <m:sup>
                              <m:r>
                                <a:rPr lang="en-GB" sz="2400" i="1">
                                  <a:latin typeface="Cambria Math" panose="02040503050406030204" pitchFamily="18" charset="0"/>
                                  <a:ea typeface="Cambria Math" panose="02040503050406030204" pitchFamily="18" charset="0"/>
                                </a:rPr>
                                <m:t>2</m:t>
                              </m:r>
                            </m:sup>
                          </m:sSup>
                        </m:e>
                      </m:d>
                    </m:oMath>
                  </m:oMathPara>
                </a14:m>
                <a:endParaRPr lang="en-GB" sz="2400" dirty="0">
                  <a:ea typeface="Cambria Math" panose="02040503050406030204" pitchFamily="18" charset="0"/>
                </a:endParaRPr>
              </a:p>
              <a:p>
                <a:pPr marL="0" indent="0">
                  <a:lnSpc>
                    <a:spcPct val="150000"/>
                  </a:lnSpc>
                  <a:spcBef>
                    <a:spcPts val="3000"/>
                  </a:spcBef>
                  <a:buNone/>
                </a:pPr>
                <a:endParaRPr lang="en-GB"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25609" y="1795261"/>
                <a:ext cx="4822337" cy="1942009"/>
              </a:xfrm>
              <a:blipFill>
                <a:blip r:embed="rId2"/>
                <a:stretch>
                  <a:fillRect l="-1138" t="-3135" r="-1264"/>
                </a:stretch>
              </a:blipFill>
            </p:spPr>
            <p:txBody>
              <a:bodyPr/>
              <a:lstStyle/>
              <a:p>
                <a:r>
                  <a:rPr lang="en-GB">
                    <a:noFill/>
                  </a:rPr>
                  <a:t> </a:t>
                </a:r>
              </a:p>
            </p:txBody>
          </p:sp>
        </mc:Fallback>
      </mc:AlternateContent>
      <p:sp>
        <p:nvSpPr>
          <p:cNvPr id="4098" name="AutoShape 2" descr="{\displaystyle \ln(X)\sim {\mathcal {N}}(\mu ,\sigma ^{2}).}"/>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100" name="AutoShape 4" descr="{\displaystyle \ln(X)\sim {\mathcal {N}}(\mu ,\sigma ^{2}).}"/>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grpSp>
        <p:nvGrpSpPr>
          <p:cNvPr id="4" name="Group 3"/>
          <p:cNvGrpSpPr/>
          <p:nvPr/>
        </p:nvGrpSpPr>
        <p:grpSpPr>
          <a:xfrm>
            <a:off x="6235461" y="1795261"/>
            <a:ext cx="5424360" cy="3600345"/>
            <a:chOff x="712671" y="1930072"/>
            <a:chExt cx="5424360" cy="3600345"/>
          </a:xfrm>
        </p:grpSpPr>
        <mc:AlternateContent xmlns:mc="http://schemas.openxmlformats.org/markup-compatibility/2006" xmlns:a14="http://schemas.microsoft.com/office/drawing/2010/main">
          <mc:Choice Requires="a14">
            <p:sp>
              <p:nvSpPr>
                <p:cNvPr id="8" name="TextBox 7"/>
                <p:cNvSpPr txBox="1"/>
                <p:nvPr/>
              </p:nvSpPr>
              <p:spPr>
                <a:xfrm>
                  <a:off x="953964" y="2580409"/>
                  <a:ext cx="2773003" cy="6310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𝑥</m:t>
                            </m:r>
                            <m:r>
                              <a:rPr lang="en-GB" b="0" i="1" smtClean="0">
                                <a:latin typeface="Cambria Math" panose="02040503050406030204" pitchFamily="18" charset="0"/>
                                <a:ea typeface="Cambria Math" panose="02040503050406030204" pitchFamily="18" charset="0"/>
                              </a:rPr>
                              <m:t>𝜎</m:t>
                            </m:r>
                            <m:rad>
                              <m:radPr>
                                <m:degHide m:val="on"/>
                                <m:ctrlPr>
                                  <a:rPr lang="en-GB" b="0" i="1" smtClean="0">
                                    <a:latin typeface="Cambria Math" panose="02040503050406030204" pitchFamily="18" charset="0"/>
                                    <a:ea typeface="Cambria Math" panose="02040503050406030204" pitchFamily="18" charset="0"/>
                                  </a:rPr>
                                </m:ctrlPr>
                              </m:radPr>
                              <m:deg/>
                              <m:e>
                                <m:r>
                                  <a:rPr lang="en-GB" b="0" i="1" smtClean="0">
                                    <a:latin typeface="Cambria Math" panose="02040503050406030204" pitchFamily="18" charset="0"/>
                                    <a:ea typeface="Cambria Math" panose="02040503050406030204" pitchFamily="18" charset="0"/>
                                  </a:rPr>
                                  <m:t>2</m:t>
                                </m:r>
                                <m:r>
                                  <a:rPr lang="en-GB" b="0" i="1" smtClean="0">
                                    <a:latin typeface="Cambria Math" panose="02040503050406030204" pitchFamily="18" charset="0"/>
                                    <a:ea typeface="Cambria Math" panose="02040503050406030204" pitchFamily="18" charset="0"/>
                                  </a:rPr>
                                  <m:t>𝜋</m:t>
                                </m:r>
                              </m:e>
                            </m:rad>
                            <m:r>
                              <a:rPr lang="en-GB" b="0" i="1" smtClean="0">
                                <a:latin typeface="Cambria Math" panose="02040503050406030204" pitchFamily="18" charset="0"/>
                                <a:ea typeface="Cambria Math" panose="02040503050406030204" pitchFamily="18" charset="0"/>
                              </a:rPr>
                              <m:t> </m:t>
                            </m:r>
                          </m:den>
                        </m:f>
                        <m:r>
                          <m:rPr>
                            <m:sty m:val="p"/>
                          </m:rPr>
                          <a:rPr lang="en-GB" b="0" i="0" smtClean="0">
                            <a:latin typeface="Cambria Math" panose="02040503050406030204" pitchFamily="18" charset="0"/>
                          </a:rPr>
                          <m:t>exp</m:t>
                        </m:r>
                        <m:r>
                          <a:rPr lang="en-GB" b="0" i="1" smtClean="0">
                            <a:latin typeface="Cambria Math" panose="02040503050406030204" pitchFamily="18" charset="0"/>
                          </a:rPr>
                          <m:t>⁡(−</m:t>
                        </m:r>
                        <m:f>
                          <m:fPr>
                            <m:ctrlPr>
                              <a:rPr lang="en-GB" b="0" i="1" smtClean="0">
                                <a:latin typeface="Cambria Math" panose="02040503050406030204" pitchFamily="18" charset="0"/>
                              </a:rPr>
                            </m:ctrlPr>
                          </m:fPr>
                          <m:num>
                            <m:sSup>
                              <m:sSupPr>
                                <m:ctrlPr>
                                  <a:rPr lang="en-GB" b="0" i="1" smtClean="0">
                                    <a:latin typeface="Cambria Math" panose="02040503050406030204" pitchFamily="18" charset="0"/>
                                  </a:rPr>
                                </m:ctrlPr>
                              </m:sSupPr>
                              <m:e>
                                <m:r>
                                  <a:rPr lang="en-GB" i="1">
                                    <a:latin typeface="Cambria Math" panose="02040503050406030204" pitchFamily="18" charset="0"/>
                                  </a:rPr>
                                  <m:t>[</m:t>
                                </m:r>
                                <m:func>
                                  <m:funcPr>
                                    <m:ctrlPr>
                                      <a:rPr lang="en-GB" i="1">
                                        <a:latin typeface="Cambria Math" panose="02040503050406030204" pitchFamily="18" charset="0"/>
                                      </a:rPr>
                                    </m:ctrlPr>
                                  </m:funcPr>
                                  <m:fName>
                                    <m:r>
                                      <m:rPr>
                                        <m:sty m:val="p"/>
                                      </m:rPr>
                                      <a:rPr lang="en-GB">
                                        <a:latin typeface="Cambria Math" panose="02040503050406030204" pitchFamily="18" charset="0"/>
                                      </a:rPr>
                                      <m:t>ln</m:t>
                                    </m:r>
                                  </m:fName>
                                  <m:e>
                                    <m:d>
                                      <m:dPr>
                                        <m:ctrlPr>
                                          <a:rPr lang="en-GB" i="1">
                                            <a:latin typeface="Cambria Math" panose="02040503050406030204" pitchFamily="18" charset="0"/>
                                          </a:rPr>
                                        </m:ctrlPr>
                                      </m:dPr>
                                      <m:e>
                                        <m:r>
                                          <a:rPr lang="en-GB" i="1">
                                            <a:latin typeface="Cambria Math" panose="02040503050406030204" pitchFamily="18" charset="0"/>
                                          </a:rPr>
                                          <m:t>𝑥</m:t>
                                        </m:r>
                                      </m:e>
                                    </m:d>
                                  </m:e>
                                </m:func>
                                <m:r>
                                  <a:rPr lang="en-GB" i="1">
                                    <a:latin typeface="Cambria Math" panose="02040503050406030204" pitchFamily="18" charset="0"/>
                                  </a:rPr>
                                  <m:t>−</m:t>
                                </m:r>
                                <m:r>
                                  <a:rPr lang="en-GB" i="1">
                                    <a:latin typeface="Cambria Math" panose="02040503050406030204" pitchFamily="18" charset="0"/>
                                    <a:ea typeface="Cambria Math" panose="02040503050406030204" pitchFamily="18" charset="0"/>
                                  </a:rPr>
                                  <m:t>𝜇</m:t>
                                </m:r>
                                <m:r>
                                  <a:rPr lang="en-GB" i="1">
                                    <a:latin typeface="Cambria Math" panose="02040503050406030204" pitchFamily="18" charset="0"/>
                                  </a:rPr>
                                  <m:t>]</m:t>
                                </m:r>
                              </m:e>
                              <m:sup>
                                <m:r>
                                  <a:rPr lang="en-GB" b="0" i="1" smtClean="0">
                                    <a:latin typeface="Cambria Math" panose="02040503050406030204" pitchFamily="18" charset="0"/>
                                  </a:rPr>
                                  <m:t>2</m:t>
                                </m:r>
                              </m:sup>
                            </m:sSup>
                          </m:num>
                          <m:den>
                            <m:r>
                              <a:rPr lang="en-GB" b="0" i="1" smtClean="0">
                                <a:latin typeface="Cambria Math" panose="02040503050406030204" pitchFamily="18" charset="0"/>
                              </a:rPr>
                              <m:t>2</m:t>
                            </m:r>
                            <m:sSup>
                              <m:sSupPr>
                                <m:ctrlPr>
                                  <a:rPr lang="en-GB" b="0" i="1" smtClean="0">
                                    <a:latin typeface="Cambria Math" panose="02040503050406030204" pitchFamily="18" charset="0"/>
                                    <a:ea typeface="Cambria Math" panose="02040503050406030204" pitchFamily="18" charset="0"/>
                                  </a:rPr>
                                </m:ctrlPr>
                              </m:sSupPr>
                              <m:e>
                                <m:r>
                                  <a:rPr lang="en-GB" i="1">
                                    <a:latin typeface="Cambria Math" panose="02040503050406030204" pitchFamily="18" charset="0"/>
                                    <a:ea typeface="Cambria Math" panose="02040503050406030204" pitchFamily="18" charset="0"/>
                                  </a:rPr>
                                  <m:t>𝜎</m:t>
                                </m:r>
                              </m:e>
                              <m:sup>
                                <m:r>
                                  <a:rPr lang="en-GB" b="0" i="1" smtClean="0">
                                    <a:latin typeface="Cambria Math" panose="02040503050406030204" pitchFamily="18" charset="0"/>
                                    <a:ea typeface="Cambria Math" panose="02040503050406030204" pitchFamily="18" charset="0"/>
                                  </a:rPr>
                                  <m:t>2</m:t>
                                </m:r>
                              </m:sup>
                            </m:sSup>
                          </m:den>
                        </m:f>
                        <m:r>
                          <a:rPr lang="en-GB" b="0" i="1" smtClean="0">
                            <a:latin typeface="Cambria Math" panose="02040503050406030204" pitchFamily="18" charset="0"/>
                          </a:rPr>
                          <m:t>)</m:t>
                        </m:r>
                      </m:oMath>
                    </m:oMathPara>
                  </a14:m>
                  <a:endParaRPr lang="en-GB" dirty="0"/>
                </a:p>
              </p:txBody>
            </p:sp>
          </mc:Choice>
          <mc:Fallback xmlns="">
            <p:sp>
              <p:nvSpPr>
                <p:cNvPr id="8" name="TextBox 7"/>
                <p:cNvSpPr txBox="1">
                  <a:spLocks noRot="1" noChangeAspect="1" noMove="1" noResize="1" noEditPoints="1" noAdjustHandles="1" noChangeArrowheads="1" noChangeShapeType="1" noTextEdit="1"/>
                </p:cNvSpPr>
                <p:nvPr/>
              </p:nvSpPr>
              <p:spPr>
                <a:xfrm>
                  <a:off x="953964" y="2580409"/>
                  <a:ext cx="2773003" cy="631070"/>
                </a:xfrm>
                <a:prstGeom prst="rect">
                  <a:avLst/>
                </a:prstGeom>
                <a:blipFill>
                  <a:blip r:embed="rId3"/>
                  <a:stretch>
                    <a:fillRect/>
                  </a:stretch>
                </a:blipFill>
              </p:spPr>
              <p:txBody>
                <a:bodyPr/>
                <a:lstStyle/>
                <a:p>
                  <a:r>
                    <a:rPr lang="en-GB">
                      <a:noFill/>
                    </a:rPr>
                    <a:t> </a:t>
                  </a:r>
                </a:p>
              </p:txBody>
            </p:sp>
          </mc:Fallback>
        </mc:AlternateContent>
        <p:sp>
          <p:nvSpPr>
            <p:cNvPr id="9" name="TextBox 8"/>
            <p:cNvSpPr txBox="1"/>
            <p:nvPr/>
          </p:nvSpPr>
          <p:spPr>
            <a:xfrm>
              <a:off x="867752" y="1930072"/>
              <a:ext cx="4009292" cy="369332"/>
            </a:xfrm>
            <a:prstGeom prst="rect">
              <a:avLst/>
            </a:prstGeom>
            <a:noFill/>
          </p:spPr>
          <p:txBody>
            <a:bodyPr wrap="square" rtlCol="0">
              <a:spAutoFit/>
            </a:bodyPr>
            <a:lstStyle/>
            <a:p>
              <a:r>
                <a:rPr lang="en-GB" dirty="0"/>
                <a:t>Probability Density Function:</a:t>
              </a:r>
            </a:p>
          </p:txBody>
        </p:sp>
        <p:sp>
          <p:nvSpPr>
            <p:cNvPr id="10" name="TextBox 9"/>
            <p:cNvSpPr txBox="1"/>
            <p:nvPr/>
          </p:nvSpPr>
          <p:spPr>
            <a:xfrm>
              <a:off x="888517" y="3567364"/>
              <a:ext cx="4690697" cy="369332"/>
            </a:xfrm>
            <a:prstGeom prst="rect">
              <a:avLst/>
            </a:prstGeom>
            <a:noFill/>
          </p:spPr>
          <p:txBody>
            <a:bodyPr wrap="square" rtlCol="0">
              <a:spAutoFit/>
            </a:bodyPr>
            <a:lstStyle/>
            <a:p>
              <a:r>
                <a:rPr lang="en-GB" dirty="0"/>
                <a:t>Cumulative Distribution Function:</a:t>
              </a:r>
            </a:p>
          </p:txBody>
        </p:sp>
        <mc:AlternateContent xmlns:mc="http://schemas.openxmlformats.org/markup-compatibility/2006" xmlns:a14="http://schemas.microsoft.com/office/drawing/2010/main">
          <mc:Choice Requires="a14">
            <p:sp>
              <p:nvSpPr>
                <p:cNvPr id="11" name="TextBox 10"/>
                <p:cNvSpPr txBox="1"/>
                <p:nvPr/>
              </p:nvSpPr>
              <p:spPr>
                <a:xfrm>
                  <a:off x="712671" y="4184743"/>
                  <a:ext cx="2608623" cy="58939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GB" i="1" smtClean="0">
                                <a:latin typeface="Cambria Math" panose="02040503050406030204" pitchFamily="18" charset="0"/>
                              </a:rPr>
                            </m:ctrlPr>
                          </m:fPr>
                          <m:num>
                            <m:r>
                              <a:rPr lang="en-GB" b="0" i="1" smtClean="0">
                                <a:latin typeface="Cambria Math" panose="02040503050406030204" pitchFamily="18" charset="0"/>
                              </a:rPr>
                              <m:t>1</m:t>
                            </m:r>
                          </m:num>
                          <m:den>
                            <m:r>
                              <a:rPr lang="en-GB" b="0" i="1" smtClean="0">
                                <a:latin typeface="Cambria Math" panose="02040503050406030204" pitchFamily="18" charset="0"/>
                              </a:rPr>
                              <m:t>2</m:t>
                            </m:r>
                          </m:den>
                        </m:f>
                        <m:r>
                          <a:rPr lang="en-GB" b="0" i="0" smtClean="0">
                            <a:latin typeface="Cambria Math" panose="02040503050406030204" pitchFamily="18" charset="0"/>
                          </a:rPr>
                          <m:t>+</m:t>
                        </m:r>
                        <m:f>
                          <m:fPr>
                            <m:ctrlPr>
                              <a:rPr lang="en-GB" i="1" dirty="0" smtClean="0">
                                <a:latin typeface="Cambria Math" panose="02040503050406030204" pitchFamily="18" charset="0"/>
                              </a:rPr>
                            </m:ctrlPr>
                          </m:fPr>
                          <m:num>
                            <m:r>
                              <a:rPr lang="en-GB" b="0" i="1" dirty="0" smtClean="0">
                                <a:latin typeface="Cambria Math" panose="02040503050406030204" pitchFamily="18" charset="0"/>
                              </a:rPr>
                              <m:t>1 </m:t>
                            </m:r>
                          </m:num>
                          <m:den>
                            <m:r>
                              <a:rPr lang="en-GB" b="0" i="1" dirty="0" smtClean="0">
                                <a:latin typeface="Cambria Math" panose="02040503050406030204" pitchFamily="18" charset="0"/>
                              </a:rPr>
                              <m:t>2 </m:t>
                            </m:r>
                          </m:den>
                        </m:f>
                        <m:r>
                          <m:rPr>
                            <m:sty m:val="p"/>
                          </m:rPr>
                          <a:rPr lang="en-GB" b="0" i="0" dirty="0" smtClean="0">
                            <a:latin typeface="Cambria Math" panose="02040503050406030204" pitchFamily="18" charset="0"/>
                          </a:rPr>
                          <m:t>erf</m:t>
                        </m:r>
                        <m:r>
                          <a:rPr lang="en-GB" b="0" i="1" dirty="0" smtClean="0">
                            <a:latin typeface="Cambria Math" panose="02040503050406030204" pitchFamily="18" charset="0"/>
                          </a:rPr>
                          <m:t>⁡[</m:t>
                        </m:r>
                        <m:f>
                          <m:fPr>
                            <m:ctrlPr>
                              <a:rPr lang="en-GB" b="0" i="1" dirty="0" smtClean="0">
                                <a:latin typeface="Cambria Math" panose="02040503050406030204" pitchFamily="18" charset="0"/>
                              </a:rPr>
                            </m:ctrlPr>
                          </m:fPr>
                          <m:num>
                            <m:func>
                              <m:funcPr>
                                <m:ctrlPr>
                                  <a:rPr lang="en-GB" b="0" i="1" dirty="0" smtClean="0">
                                    <a:latin typeface="Cambria Math" panose="02040503050406030204" pitchFamily="18" charset="0"/>
                                  </a:rPr>
                                </m:ctrlPr>
                              </m:funcPr>
                              <m:fName>
                                <m:r>
                                  <m:rPr>
                                    <m:sty m:val="p"/>
                                  </m:rPr>
                                  <a:rPr lang="en-GB" b="0" i="0" dirty="0" smtClean="0">
                                    <a:latin typeface="Cambria Math" panose="02040503050406030204" pitchFamily="18" charset="0"/>
                                  </a:rPr>
                                  <m:t>ln</m:t>
                                </m:r>
                              </m:fName>
                              <m:e>
                                <m:d>
                                  <m:dPr>
                                    <m:ctrlPr>
                                      <a:rPr lang="en-GB" b="0" i="1" dirty="0" smtClean="0">
                                        <a:latin typeface="Cambria Math" panose="02040503050406030204" pitchFamily="18" charset="0"/>
                                      </a:rPr>
                                    </m:ctrlPr>
                                  </m:dPr>
                                  <m:e>
                                    <m:r>
                                      <a:rPr lang="en-GB" b="0" i="1" dirty="0" smtClean="0">
                                        <a:latin typeface="Cambria Math" panose="02040503050406030204" pitchFamily="18" charset="0"/>
                                      </a:rPr>
                                      <m:t>𝑥</m:t>
                                    </m:r>
                                  </m:e>
                                </m:d>
                              </m:e>
                            </m:func>
                            <m:r>
                              <a:rPr lang="en-GB" b="0" i="1" dirty="0" smtClean="0">
                                <a:latin typeface="Cambria Math" panose="02040503050406030204" pitchFamily="18" charset="0"/>
                              </a:rPr>
                              <m:t>−</m:t>
                            </m:r>
                            <m:r>
                              <a:rPr lang="en-GB" b="0" i="1" dirty="0" smtClean="0">
                                <a:latin typeface="Cambria Math" panose="02040503050406030204" pitchFamily="18" charset="0"/>
                                <a:ea typeface="Cambria Math" panose="02040503050406030204" pitchFamily="18" charset="0"/>
                              </a:rPr>
                              <m:t>𝜇</m:t>
                            </m:r>
                          </m:num>
                          <m:den>
                            <m:r>
                              <a:rPr lang="en-GB" b="0" i="1" dirty="0" smtClean="0">
                                <a:latin typeface="Cambria Math" panose="02040503050406030204" pitchFamily="18" charset="0"/>
                                <a:ea typeface="Cambria Math" panose="02040503050406030204" pitchFamily="18" charset="0"/>
                              </a:rPr>
                              <m:t>𝜎</m:t>
                            </m:r>
                            <m:rad>
                              <m:radPr>
                                <m:degHide m:val="on"/>
                                <m:ctrlPr>
                                  <a:rPr lang="en-GB" b="0" i="1" dirty="0" smtClean="0">
                                    <a:latin typeface="Cambria Math" panose="02040503050406030204" pitchFamily="18" charset="0"/>
                                    <a:ea typeface="Cambria Math" panose="02040503050406030204" pitchFamily="18" charset="0"/>
                                  </a:rPr>
                                </m:ctrlPr>
                              </m:radPr>
                              <m:deg/>
                              <m:e>
                                <m:r>
                                  <a:rPr lang="en-GB" b="0" i="1" dirty="0" smtClean="0">
                                    <a:latin typeface="Cambria Math" panose="02040503050406030204" pitchFamily="18" charset="0"/>
                                    <a:ea typeface="Cambria Math" panose="02040503050406030204" pitchFamily="18" charset="0"/>
                                  </a:rPr>
                                  <m:t>2</m:t>
                                </m:r>
                              </m:e>
                            </m:rad>
                          </m:den>
                        </m:f>
                        <m:r>
                          <a:rPr lang="en-GB" b="0" i="1" dirty="0" smtClean="0">
                            <a:latin typeface="Cambria Math" panose="02040503050406030204" pitchFamily="18" charset="0"/>
                          </a:rPr>
                          <m:t>]</m:t>
                        </m:r>
                      </m:oMath>
                    </m:oMathPara>
                  </a14:m>
                  <a:endParaRPr lang="en-GB" dirty="0"/>
                </a:p>
              </p:txBody>
            </p:sp>
          </mc:Choice>
          <mc:Fallback xmlns="">
            <p:sp>
              <p:nvSpPr>
                <p:cNvPr id="11" name="TextBox 10"/>
                <p:cNvSpPr txBox="1">
                  <a:spLocks noRot="1" noChangeAspect="1" noMove="1" noResize="1" noEditPoints="1" noAdjustHandles="1" noChangeArrowheads="1" noChangeShapeType="1" noTextEdit="1"/>
                </p:cNvSpPr>
                <p:nvPr/>
              </p:nvSpPr>
              <p:spPr>
                <a:xfrm>
                  <a:off x="712671" y="4184743"/>
                  <a:ext cx="2608623" cy="589392"/>
                </a:xfrm>
                <a:prstGeom prst="rect">
                  <a:avLst/>
                </a:prstGeom>
                <a:blipFill>
                  <a:blip r:embed="rId4"/>
                  <a:stretch>
                    <a:fillRect/>
                  </a:stretch>
                </a:blipFill>
              </p:spPr>
              <p:txBody>
                <a:bodyPr/>
                <a:lstStyle/>
                <a:p>
                  <a:r>
                    <a:rPr lang="en-GB">
                      <a:noFill/>
                    </a:rPr>
                    <a:t> </a:t>
                  </a:r>
                </a:p>
              </p:txBody>
            </p:sp>
          </mc:Fallback>
        </mc:AlternateContent>
        <p:sp>
          <p:nvSpPr>
            <p:cNvPr id="13" name="TextBox 12"/>
            <p:cNvSpPr txBox="1"/>
            <p:nvPr/>
          </p:nvSpPr>
          <p:spPr>
            <a:xfrm>
              <a:off x="953964" y="5161085"/>
              <a:ext cx="5183067" cy="369332"/>
            </a:xfrm>
            <a:prstGeom prst="rect">
              <a:avLst/>
            </a:prstGeom>
            <a:noFill/>
          </p:spPr>
          <p:txBody>
            <a:bodyPr wrap="square" rtlCol="0">
              <a:spAutoFit/>
            </a:bodyPr>
            <a:lstStyle/>
            <a:p>
              <a:r>
                <a:rPr lang="en-GB" dirty="0"/>
                <a:t>Which erf indicates complementary error function</a:t>
              </a:r>
            </a:p>
          </p:txBody>
        </p:sp>
      </p:grpSp>
      <p:pic>
        <p:nvPicPr>
          <p:cNvPr id="1026" name="Picture 2" descr="Plot of the Lognormal CD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3192" y="3345528"/>
            <a:ext cx="2954216" cy="2954216"/>
          </a:xfrm>
          <a:prstGeom prst="rect">
            <a:avLst/>
          </a:prstGeom>
          <a:noFill/>
          <a:extLst>
            <a:ext uri="{909E8E84-426E-40DD-AFC4-6F175D3DCCD1}">
              <a14:hiddenFill xmlns:a14="http://schemas.microsoft.com/office/drawing/2010/main">
                <a:solidFill>
                  <a:srgbClr val="FFFFFF"/>
                </a:solidFill>
              </a14:hiddenFill>
            </a:ext>
          </a:extLst>
        </p:spPr>
      </p:pic>
      <p:sp>
        <p:nvSpPr>
          <p:cNvPr id="14" name="Footer Placeholder 3"/>
          <p:cNvSpPr>
            <a:spLocks noGrp="1"/>
          </p:cNvSpPr>
          <p:nvPr>
            <p:ph type="ftr" sz="quarter" idx="11"/>
          </p:nvPr>
        </p:nvSpPr>
        <p:spPr>
          <a:xfrm>
            <a:off x="4038600" y="6356350"/>
            <a:ext cx="4114800" cy="365125"/>
          </a:xfrm>
        </p:spPr>
        <p:txBody>
          <a:bodyPr/>
          <a:lstStyle/>
          <a:p>
            <a:r>
              <a:rPr lang="en-GB" dirty="0" err="1"/>
              <a:t>Huakai</a:t>
            </a:r>
            <a:r>
              <a:rPr lang="en-GB" dirty="0"/>
              <a:t> Zhang</a:t>
            </a:r>
          </a:p>
        </p:txBody>
      </p:sp>
    </p:spTree>
    <p:extLst>
      <p:ext uri="{BB962C8B-B14F-4D97-AF65-F5344CB8AC3E}">
        <p14:creationId xmlns:p14="http://schemas.microsoft.com/office/powerpoint/2010/main" val="4029490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26"/>
                                        </p:tgtEl>
                                        <p:attrNameLst>
                                          <p:attrName>style.visibility</p:attrName>
                                        </p:attrNameLst>
                                      </p:cBhvr>
                                      <p:to>
                                        <p:strVal val="visible"/>
                                      </p:to>
                                    </p:set>
                                    <p:animEffect transition="in" filter="fade">
                                      <p:cBhvr>
                                        <p:cTn id="28" dur="1000"/>
                                        <p:tgtEl>
                                          <p:spTgt spid="1026"/>
                                        </p:tgtEl>
                                      </p:cBhvr>
                                    </p:animEffect>
                                    <p:anim calcmode="lin" valueType="num">
                                      <p:cBhvr>
                                        <p:cTn id="29" dur="1000" fill="hold"/>
                                        <p:tgtEl>
                                          <p:spTgt spid="1026"/>
                                        </p:tgtEl>
                                        <p:attrNameLst>
                                          <p:attrName>ppt_x</p:attrName>
                                        </p:attrNameLst>
                                      </p:cBhvr>
                                      <p:tavLst>
                                        <p:tav tm="0">
                                          <p:val>
                                            <p:strVal val="#ppt_x"/>
                                          </p:val>
                                        </p:tav>
                                        <p:tav tm="100000">
                                          <p:val>
                                            <p:strVal val="#ppt_x"/>
                                          </p:val>
                                        </p:tav>
                                      </p:tavLst>
                                    </p:anim>
                                    <p:anim calcmode="lin" valueType="num">
                                      <p:cBhvr>
                                        <p:cTn id="30"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1000"/>
                                        <p:tgtEl>
                                          <p:spTgt spid="4"/>
                                        </p:tgtEl>
                                      </p:cBhvr>
                                    </p:animEffect>
                                    <p:anim calcmode="lin" valueType="num">
                                      <p:cBhvr>
                                        <p:cTn id="36" dur="1000" fill="hold"/>
                                        <p:tgtEl>
                                          <p:spTgt spid="4"/>
                                        </p:tgtEl>
                                        <p:attrNameLst>
                                          <p:attrName>ppt_x</p:attrName>
                                        </p:attrNameLst>
                                      </p:cBhvr>
                                      <p:tavLst>
                                        <p:tav tm="0">
                                          <p:val>
                                            <p:strVal val="#ppt_x"/>
                                          </p:val>
                                        </p:tav>
                                        <p:tav tm="100000">
                                          <p:val>
                                            <p:strVal val="#ppt_x"/>
                                          </p:val>
                                        </p:tav>
                                      </p:tavLst>
                                    </p:anim>
                                    <p:anim calcmode="lin" valueType="num">
                                      <p:cBhvr>
                                        <p:cTn id="3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1036" y="242032"/>
            <a:ext cx="5339618" cy="893613"/>
          </a:xfrm>
        </p:spPr>
        <p:txBody>
          <a:bodyPr>
            <a:normAutofit/>
          </a:bodyPr>
          <a:lstStyle/>
          <a:p>
            <a:r>
              <a:rPr lang="en-GB" sz="2400" dirty="0">
                <a:latin typeface="+mn-lt"/>
              </a:rPr>
              <a:t>Lognormal  distribution result(censoring)</a:t>
            </a:r>
          </a:p>
        </p:txBody>
      </p:sp>
      <p:grpSp>
        <p:nvGrpSpPr>
          <p:cNvPr id="13" name="Group 12"/>
          <p:cNvGrpSpPr/>
          <p:nvPr/>
        </p:nvGrpSpPr>
        <p:grpSpPr>
          <a:xfrm>
            <a:off x="6476175" y="476483"/>
            <a:ext cx="5428610" cy="5128283"/>
            <a:chOff x="6441006" y="673980"/>
            <a:chExt cx="5428610" cy="5128283"/>
          </a:xfrm>
        </p:grpSpPr>
        <p:sp>
          <p:nvSpPr>
            <p:cNvPr id="6" name="TextBox 5"/>
            <p:cNvSpPr txBox="1"/>
            <p:nvPr/>
          </p:nvSpPr>
          <p:spPr>
            <a:xfrm>
              <a:off x="6441006" y="673980"/>
              <a:ext cx="5428610" cy="461665"/>
            </a:xfrm>
            <a:prstGeom prst="rect">
              <a:avLst/>
            </a:prstGeom>
            <a:noFill/>
          </p:spPr>
          <p:txBody>
            <a:bodyPr wrap="square" rtlCol="0">
              <a:spAutoFit/>
            </a:bodyPr>
            <a:lstStyle/>
            <a:p>
              <a:r>
                <a:rPr lang="en-GB" sz="2400" dirty="0"/>
                <a:t>Weibull distribution Result (censoring)</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1006" y="1333142"/>
              <a:ext cx="4848317" cy="4469121"/>
            </a:xfrm>
            <a:prstGeom prst="rect">
              <a:avLst/>
            </a:prstGeom>
          </p:spPr>
        </p:pic>
      </p:grpSp>
      <p:grpSp>
        <p:nvGrpSpPr>
          <p:cNvPr id="14" name="Group 13"/>
          <p:cNvGrpSpPr/>
          <p:nvPr/>
        </p:nvGrpSpPr>
        <p:grpSpPr>
          <a:xfrm>
            <a:off x="623276" y="1135645"/>
            <a:ext cx="4775201" cy="4917955"/>
            <a:chOff x="623276" y="1135645"/>
            <a:chExt cx="4775201" cy="4917955"/>
          </a:xfrm>
        </p:grpSpPr>
        <mc:AlternateContent xmlns:mc="http://schemas.openxmlformats.org/markup-compatibility/2006" xmlns:a14="http://schemas.microsoft.com/office/drawing/2010/main">
          <mc:Choice Requires="a14">
            <p:sp>
              <p:nvSpPr>
                <p:cNvPr id="3" name="TextBox 2"/>
                <p:cNvSpPr txBox="1"/>
                <p:nvPr/>
              </p:nvSpPr>
              <p:spPr>
                <a:xfrm>
                  <a:off x="771037" y="5407269"/>
                  <a:ext cx="3921369" cy="646331"/>
                </a:xfrm>
                <a:prstGeom prst="rect">
                  <a:avLst/>
                </a:prstGeom>
                <a:noFill/>
              </p:spPr>
              <p:txBody>
                <a:bodyPr wrap="square" rtlCol="0">
                  <a:spAutoFit/>
                </a:bodyPr>
                <a:lstStyle/>
                <a:p>
                  <a:r>
                    <a:rPr lang="en-GB" dirty="0"/>
                    <a:t>Consider censoring (</a:t>
                  </a:r>
                  <a14:m>
                    <m:oMath xmlns:m="http://schemas.openxmlformats.org/officeDocument/2006/math">
                      <m:r>
                        <a:rPr lang="en-GB" i="1" smtClean="0">
                          <a:latin typeface="Cambria Math" panose="02040503050406030204" pitchFamily="18" charset="0"/>
                          <a:ea typeface="Cambria Math" panose="02040503050406030204" pitchFamily="18" charset="0"/>
                        </a:rPr>
                        <m:t>𝜇</m:t>
                      </m:r>
                    </m:oMath>
                  </a14:m>
                  <a:r>
                    <a:rPr lang="en-GB" dirty="0"/>
                    <a:t> = 5.65, </a:t>
                  </a:r>
                  <a14:m>
                    <m:oMath xmlns:m="http://schemas.openxmlformats.org/officeDocument/2006/math">
                      <m:r>
                        <a:rPr lang="en-GB" i="1" smtClean="0">
                          <a:latin typeface="Cambria Math" panose="02040503050406030204" pitchFamily="18" charset="0"/>
                          <a:ea typeface="Cambria Math" panose="02040503050406030204" pitchFamily="18" charset="0"/>
                        </a:rPr>
                        <m:t>𝜎</m:t>
                      </m:r>
                    </m:oMath>
                  </a14:m>
                  <a:r>
                    <a:rPr lang="en-GB" dirty="0"/>
                    <a:t>=1.08)</a:t>
                  </a:r>
                </a:p>
                <a:p>
                  <a:endParaRPr lang="en-GB" dirty="0"/>
                </a:p>
              </p:txBody>
            </p:sp>
          </mc:Choice>
          <mc:Fallback xmlns="">
            <p:sp>
              <p:nvSpPr>
                <p:cNvPr id="3" name="TextBox 2"/>
                <p:cNvSpPr txBox="1">
                  <a:spLocks noRot="1" noChangeAspect="1" noMove="1" noResize="1" noEditPoints="1" noAdjustHandles="1" noChangeArrowheads="1" noChangeShapeType="1" noTextEdit="1"/>
                </p:cNvSpPr>
                <p:nvPr/>
              </p:nvSpPr>
              <p:spPr>
                <a:xfrm>
                  <a:off x="771037" y="5407269"/>
                  <a:ext cx="3921369" cy="646331"/>
                </a:xfrm>
                <a:prstGeom prst="rect">
                  <a:avLst/>
                </a:prstGeom>
                <a:blipFill>
                  <a:blip r:embed="rId3"/>
                  <a:stretch>
                    <a:fillRect l="-1242" t="-4717"/>
                  </a:stretch>
                </a:blipFill>
              </p:spPr>
              <p:txBody>
                <a:bodyPr/>
                <a:lstStyle/>
                <a:p>
                  <a:r>
                    <a:rPr lang="en-GB">
                      <a:noFill/>
                    </a:rPr>
                    <a:t> </a:t>
                  </a:r>
                </a:p>
              </p:txBody>
            </p:sp>
          </mc:Fallback>
        </mc:AlternateContent>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3276" y="1135645"/>
              <a:ext cx="4775201" cy="4293529"/>
            </a:xfrm>
            <a:prstGeom prst="rect">
              <a:avLst/>
            </a:prstGeom>
          </p:spPr>
        </p:pic>
      </p:grpSp>
      <p:sp>
        <p:nvSpPr>
          <p:cNvPr id="9" name="Footer Placeholder 3"/>
          <p:cNvSpPr>
            <a:spLocks noGrp="1"/>
          </p:cNvSpPr>
          <p:nvPr>
            <p:ph type="ftr" sz="quarter" idx="11"/>
          </p:nvPr>
        </p:nvSpPr>
        <p:spPr>
          <a:xfrm>
            <a:off x="4038600" y="6356350"/>
            <a:ext cx="4114800" cy="365125"/>
          </a:xfrm>
        </p:spPr>
        <p:txBody>
          <a:bodyPr/>
          <a:lstStyle/>
          <a:p>
            <a:r>
              <a:rPr lang="en-GB" dirty="0" err="1"/>
              <a:t>Huakai</a:t>
            </a:r>
            <a:r>
              <a:rPr lang="en-GB" dirty="0"/>
              <a:t> Zhang</a:t>
            </a:r>
          </a:p>
        </p:txBody>
      </p:sp>
    </p:spTree>
    <p:extLst>
      <p:ext uri="{BB962C8B-B14F-4D97-AF65-F5344CB8AC3E}">
        <p14:creationId xmlns:p14="http://schemas.microsoft.com/office/powerpoint/2010/main" val="1194611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Rectangle 4"/>
              <p:cNvSpPr/>
              <p:nvPr/>
            </p:nvSpPr>
            <p:spPr>
              <a:xfrm>
                <a:off x="1038993" y="5554452"/>
                <a:ext cx="5326637" cy="646331"/>
              </a:xfrm>
              <a:prstGeom prst="rect">
                <a:avLst/>
              </a:prstGeom>
            </p:spPr>
            <p:txBody>
              <a:bodyPr wrap="square">
                <a:spAutoFit/>
              </a:bodyPr>
              <a:lstStyle/>
              <a:p>
                <a:r>
                  <a:rPr lang="en-GB" dirty="0"/>
                  <a:t>Consider censoring (</a:t>
                </a:r>
                <a14:m>
                  <m:oMath xmlns:m="http://schemas.openxmlformats.org/officeDocument/2006/math">
                    <m:r>
                      <a:rPr lang="en-GB" i="1">
                        <a:latin typeface="Cambria Math" panose="02040503050406030204" pitchFamily="18" charset="0"/>
                        <a:ea typeface="Cambria Math" panose="02040503050406030204" pitchFamily="18" charset="0"/>
                      </a:rPr>
                      <m:t>𝜇</m:t>
                    </m:r>
                  </m:oMath>
                </a14:m>
                <a:r>
                  <a:rPr lang="en-GB" dirty="0"/>
                  <a:t> = 5.65, </a:t>
                </a:r>
                <a14:m>
                  <m:oMath xmlns:m="http://schemas.openxmlformats.org/officeDocument/2006/math">
                    <m:r>
                      <a:rPr lang="en-GB" i="1">
                        <a:latin typeface="Cambria Math" panose="02040503050406030204" pitchFamily="18" charset="0"/>
                        <a:ea typeface="Cambria Math" panose="02040503050406030204" pitchFamily="18" charset="0"/>
                      </a:rPr>
                      <m:t>𝜎</m:t>
                    </m:r>
                  </m:oMath>
                </a14:m>
                <a:r>
                  <a:rPr lang="en-GB" dirty="0"/>
                  <a:t>=1.08)</a:t>
                </a:r>
              </a:p>
              <a:p>
                <a:r>
                  <a:rPr lang="en-GB" dirty="0"/>
                  <a:t>Ignore censoring (</a:t>
                </a:r>
                <a14:m>
                  <m:oMath xmlns:m="http://schemas.openxmlformats.org/officeDocument/2006/math">
                    <m:r>
                      <a:rPr lang="en-GB" i="1" smtClean="0">
                        <a:latin typeface="Cambria Math" panose="02040503050406030204" pitchFamily="18" charset="0"/>
                        <a:ea typeface="Cambria Math" panose="02040503050406030204" pitchFamily="18" charset="0"/>
                      </a:rPr>
                      <m:t>𝜇</m:t>
                    </m:r>
                  </m:oMath>
                </a14:m>
                <a:r>
                  <a:rPr lang="en-GB" dirty="0"/>
                  <a:t>= 5.42, </a:t>
                </a:r>
                <a14:m>
                  <m:oMath xmlns:m="http://schemas.openxmlformats.org/officeDocument/2006/math">
                    <m:r>
                      <a:rPr lang="en-GB" i="1" smtClean="0">
                        <a:latin typeface="Cambria Math" panose="02040503050406030204" pitchFamily="18" charset="0"/>
                        <a:ea typeface="Cambria Math" panose="02040503050406030204" pitchFamily="18" charset="0"/>
                      </a:rPr>
                      <m:t>𝜎</m:t>
                    </m:r>
                  </m:oMath>
                </a14:m>
                <a:r>
                  <a:rPr lang="en-GB" dirty="0"/>
                  <a:t> =0.91)</a:t>
                </a:r>
              </a:p>
            </p:txBody>
          </p:sp>
        </mc:Choice>
        <mc:Fallback xmlns="">
          <p:sp>
            <p:nvSpPr>
              <p:cNvPr id="5" name="Rectangle 4"/>
              <p:cNvSpPr>
                <a:spLocks noRot="1" noChangeAspect="1" noMove="1" noResize="1" noEditPoints="1" noAdjustHandles="1" noChangeArrowheads="1" noChangeShapeType="1" noTextEdit="1"/>
              </p:cNvSpPr>
              <p:nvPr/>
            </p:nvSpPr>
            <p:spPr>
              <a:xfrm>
                <a:off x="1038993" y="5554452"/>
                <a:ext cx="5326637" cy="646331"/>
              </a:xfrm>
              <a:prstGeom prst="rect">
                <a:avLst/>
              </a:prstGeom>
              <a:blipFill>
                <a:blip r:embed="rId2"/>
                <a:stretch>
                  <a:fillRect l="-915" t="-4717" b="-14151"/>
                </a:stretch>
              </a:blipFill>
            </p:spPr>
            <p:txBody>
              <a:bodyPr/>
              <a:lstStyle/>
              <a:p>
                <a:r>
                  <a:rPr lang="en-GB">
                    <a:noFill/>
                  </a:rPr>
                  <a:t> </a:t>
                </a:r>
              </a:p>
            </p:txBody>
          </p:sp>
        </mc:Fallback>
      </mc:AlternateContent>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8891" y="1154846"/>
            <a:ext cx="5101077" cy="4489816"/>
          </a:xfrm>
          <a:prstGeom prst="rect">
            <a:avLst/>
          </a:prstGeom>
        </p:spPr>
      </p:pic>
      <p:sp>
        <p:nvSpPr>
          <p:cNvPr id="10" name="TextBox 9"/>
          <p:cNvSpPr txBox="1"/>
          <p:nvPr/>
        </p:nvSpPr>
        <p:spPr>
          <a:xfrm>
            <a:off x="808891" y="270354"/>
            <a:ext cx="5218235" cy="830997"/>
          </a:xfrm>
          <a:prstGeom prst="rect">
            <a:avLst/>
          </a:prstGeom>
          <a:noFill/>
        </p:spPr>
        <p:txBody>
          <a:bodyPr wrap="square" rtlCol="0">
            <a:spAutoFit/>
          </a:bodyPr>
          <a:lstStyle/>
          <a:p>
            <a:r>
              <a:rPr lang="en-GB" sz="2400" dirty="0"/>
              <a:t>Lognormal distribution result (Ignore censoring)</a:t>
            </a:r>
          </a:p>
        </p:txBody>
      </p:sp>
      <p:sp>
        <p:nvSpPr>
          <p:cNvPr id="11" name="TextBox 10"/>
          <p:cNvSpPr txBox="1"/>
          <p:nvPr/>
        </p:nvSpPr>
        <p:spPr>
          <a:xfrm>
            <a:off x="6910753" y="270355"/>
            <a:ext cx="4510454" cy="830997"/>
          </a:xfrm>
          <a:prstGeom prst="rect">
            <a:avLst/>
          </a:prstGeom>
          <a:noFill/>
        </p:spPr>
        <p:txBody>
          <a:bodyPr wrap="square" rtlCol="0">
            <a:spAutoFit/>
          </a:bodyPr>
          <a:lstStyle/>
          <a:p>
            <a:r>
              <a:rPr lang="en-GB" sz="2400" dirty="0"/>
              <a:t>Weibull distribution result (Ignore censoring)</a:t>
            </a: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8410" y="1154846"/>
            <a:ext cx="5071738" cy="4560154"/>
          </a:xfrm>
          <a:prstGeom prst="rect">
            <a:avLst/>
          </a:prstGeom>
        </p:spPr>
      </p:pic>
      <p:sp>
        <p:nvSpPr>
          <p:cNvPr id="7" name="Footer Placeholder 3"/>
          <p:cNvSpPr>
            <a:spLocks noGrp="1"/>
          </p:cNvSpPr>
          <p:nvPr>
            <p:ph type="ftr" sz="quarter" idx="11"/>
          </p:nvPr>
        </p:nvSpPr>
        <p:spPr>
          <a:xfrm>
            <a:off x="4038600" y="6356350"/>
            <a:ext cx="4114800" cy="365125"/>
          </a:xfrm>
        </p:spPr>
        <p:txBody>
          <a:bodyPr/>
          <a:lstStyle/>
          <a:p>
            <a:r>
              <a:rPr lang="en-GB" dirty="0" err="1"/>
              <a:t>Huakai</a:t>
            </a:r>
            <a:r>
              <a:rPr lang="en-GB" dirty="0"/>
              <a:t> Zhang</a:t>
            </a:r>
          </a:p>
        </p:txBody>
      </p:sp>
    </p:spTree>
    <p:extLst>
      <p:ext uri="{BB962C8B-B14F-4D97-AF65-F5344CB8AC3E}">
        <p14:creationId xmlns:p14="http://schemas.microsoft.com/office/powerpoint/2010/main" val="3287614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1000"/>
                                        <p:tgtEl>
                                          <p:spTgt spid="11"/>
                                        </p:tgtEl>
                                      </p:cBhvr>
                                    </p:animEffect>
                                    <p:anim calcmode="lin" valueType="num">
                                      <p:cBhvr>
                                        <p:cTn id="27" dur="1000" fill="hold"/>
                                        <p:tgtEl>
                                          <p:spTgt spid="11"/>
                                        </p:tgtEl>
                                        <p:attrNameLst>
                                          <p:attrName>ppt_x</p:attrName>
                                        </p:attrNameLst>
                                      </p:cBhvr>
                                      <p:tavLst>
                                        <p:tav tm="0">
                                          <p:val>
                                            <p:strVal val="#ppt_x"/>
                                          </p:val>
                                        </p:tav>
                                        <p:tav tm="100000">
                                          <p:val>
                                            <p:strVal val="#ppt_x"/>
                                          </p:val>
                                        </p:tav>
                                      </p:tavLst>
                                    </p:anim>
                                    <p:anim calcmode="lin" valueType="num">
                                      <p:cBhvr>
                                        <p:cTn id="28" dur="1000" fill="hold"/>
                                        <p:tgtEl>
                                          <p:spTgt spid="11"/>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Gamma distribution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73722" y="1620071"/>
                <a:ext cx="5591909" cy="1855668"/>
              </a:xfrm>
            </p:spPr>
            <p:txBody>
              <a:bodyPr>
                <a:normAutofit/>
              </a:bodyPr>
              <a:lstStyle/>
              <a:p>
                <a:r>
                  <a:rPr lang="en-US" altLang="zh-CN" sz="2000" dirty="0"/>
                  <a:t>Gamma distribution, is a continuous distribution function with two positive parameters, α and β, for shape and scale.</a:t>
                </a:r>
                <a:r>
                  <a:rPr lang="en-GB" altLang="zh-CN" sz="2000" dirty="0"/>
                  <a:t> </a:t>
                </a:r>
                <a:endParaRPr lang="en-GB" altLang="zh-CN" sz="2000" i="1" dirty="0">
                  <a:latin typeface="Cambria Math" panose="02040503050406030204" pitchFamily="18" charset="0"/>
                </a:endParaRPr>
              </a:p>
              <a:p>
                <a14:m>
                  <m:oMath xmlns:m="http://schemas.openxmlformats.org/officeDocument/2006/math">
                    <m:r>
                      <a:rPr lang="en-GB" altLang="zh-CN" sz="2400" i="1">
                        <a:latin typeface="Cambria Math" panose="02040503050406030204" pitchFamily="18" charset="0"/>
                      </a:rPr>
                      <m:t>𝐺𝑎</m:t>
                    </m:r>
                    <m:r>
                      <a:rPr lang="en-GB" altLang="zh-CN" sz="2400" i="1">
                        <a:latin typeface="Cambria Math" panose="02040503050406030204" pitchFamily="18" charset="0"/>
                        <a:ea typeface="Cambria Math" panose="02040503050406030204" pitchFamily="18" charset="0"/>
                      </a:rPr>
                      <m:t>~(</m:t>
                    </m:r>
                    <m:r>
                      <a:rPr lang="zh-CN" altLang="en-GB" sz="2400" i="1">
                        <a:latin typeface="Cambria Math" panose="02040503050406030204" pitchFamily="18" charset="0"/>
                        <a:ea typeface="Cambria Math" panose="02040503050406030204" pitchFamily="18" charset="0"/>
                      </a:rPr>
                      <m:t>𝛼</m:t>
                    </m:r>
                    <m:r>
                      <a:rPr lang="en-GB" altLang="zh-CN" sz="2400" i="1">
                        <a:latin typeface="Cambria Math" panose="02040503050406030204" pitchFamily="18" charset="0"/>
                        <a:ea typeface="Cambria Math" panose="02040503050406030204" pitchFamily="18" charset="0"/>
                      </a:rPr>
                      <m:t>,</m:t>
                    </m:r>
                    <m:r>
                      <a:rPr lang="zh-CN" altLang="en-GB" sz="2400" i="1">
                        <a:latin typeface="Cambria Math" panose="02040503050406030204" pitchFamily="18" charset="0"/>
                        <a:ea typeface="Cambria Math" panose="02040503050406030204" pitchFamily="18" charset="0"/>
                      </a:rPr>
                      <m:t>𝛽</m:t>
                    </m:r>
                    <m:r>
                      <a:rPr lang="en-GB" altLang="zh-CN" sz="2400" i="1">
                        <a:latin typeface="Cambria Math" panose="02040503050406030204" pitchFamily="18" charset="0"/>
                        <a:ea typeface="Cambria Math" panose="02040503050406030204" pitchFamily="18" charset="0"/>
                      </a:rPr>
                      <m:t>)</m:t>
                    </m:r>
                  </m:oMath>
                </a14:m>
                <a:endParaRPr lang="en-US" altLang="zh-CN"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73722" y="1620071"/>
                <a:ext cx="5591909" cy="1855668"/>
              </a:xfrm>
              <a:blipFill>
                <a:blip r:embed="rId2"/>
                <a:stretch>
                  <a:fillRect l="-1527" t="-3618"/>
                </a:stretch>
              </a:blipFill>
            </p:spPr>
            <p:txBody>
              <a:bodyPr/>
              <a:lstStyle/>
              <a:p>
                <a:r>
                  <a:rPr lang="en-GB">
                    <a:noFill/>
                  </a:rPr>
                  <a:t> </a:t>
                </a:r>
              </a:p>
            </p:txBody>
          </p:sp>
        </mc:Fallback>
      </mc:AlternateContent>
      <p:grpSp>
        <p:nvGrpSpPr>
          <p:cNvPr id="4" name="Group 3"/>
          <p:cNvGrpSpPr/>
          <p:nvPr/>
        </p:nvGrpSpPr>
        <p:grpSpPr>
          <a:xfrm>
            <a:off x="6972300" y="1690688"/>
            <a:ext cx="3692769" cy="2854702"/>
            <a:chOff x="940778" y="1582615"/>
            <a:chExt cx="3692769" cy="2854702"/>
          </a:xfrm>
        </p:grpSpPr>
        <mc:AlternateContent xmlns:mc="http://schemas.openxmlformats.org/markup-compatibility/2006" xmlns:a14="http://schemas.microsoft.com/office/drawing/2010/main">
          <mc:Choice Requires="a14">
            <p:sp>
              <p:nvSpPr>
                <p:cNvPr id="5" name="TextBox 4"/>
                <p:cNvSpPr txBox="1"/>
                <p:nvPr/>
              </p:nvSpPr>
              <p:spPr>
                <a:xfrm>
                  <a:off x="1072662" y="2154116"/>
                  <a:ext cx="1980479" cy="505844"/>
                </a:xfrm>
                <a:prstGeom prst="rect">
                  <a:avLst/>
                </a:prstGeom>
                <a:noFill/>
              </p:spPr>
              <p:txBody>
                <a:bodyPr wrap="none" lIns="0" tIns="0" rIns="0" bIns="0" rtlCol="0">
                  <a:spAutoFit/>
                </a:bodyPr>
                <a:lstStyle/>
                <a:p>
                  <a:r>
                    <a:rPr lang="en-GB" sz="2000" dirty="0"/>
                    <a:t>f(x)=</a:t>
                  </a:r>
                  <a14:m>
                    <m:oMath xmlns:m="http://schemas.openxmlformats.org/officeDocument/2006/math">
                      <m:f>
                        <m:fPr>
                          <m:ctrlPr>
                            <a:rPr lang="en-GB" sz="2000" i="1" smtClean="0">
                              <a:latin typeface="Cambria Math" panose="02040503050406030204" pitchFamily="18" charset="0"/>
                            </a:rPr>
                          </m:ctrlPr>
                        </m:fPr>
                        <m:num>
                          <m:sSup>
                            <m:sSupPr>
                              <m:ctrlPr>
                                <a:rPr lang="en-GB" sz="2000" i="1" smtClean="0">
                                  <a:latin typeface="Cambria Math" panose="02040503050406030204" pitchFamily="18" charset="0"/>
                                </a:rPr>
                              </m:ctrlPr>
                            </m:sSupPr>
                            <m:e>
                              <m:r>
                                <a:rPr lang="en-GB" sz="2000" i="1" smtClean="0">
                                  <a:latin typeface="Cambria Math" panose="02040503050406030204" pitchFamily="18" charset="0"/>
                                  <a:ea typeface="Cambria Math" panose="02040503050406030204" pitchFamily="18" charset="0"/>
                                </a:rPr>
                                <m:t>𝛽</m:t>
                              </m:r>
                            </m:e>
                            <m:sup>
                              <m:r>
                                <a:rPr lang="en-GB" sz="2000" i="1" smtClean="0">
                                  <a:latin typeface="Cambria Math" panose="02040503050406030204" pitchFamily="18" charset="0"/>
                                  <a:ea typeface="Cambria Math" panose="02040503050406030204" pitchFamily="18" charset="0"/>
                                </a:rPr>
                                <m:t>𝛼</m:t>
                              </m:r>
                            </m:sup>
                          </m:sSup>
                        </m:num>
                        <m:den>
                          <m:r>
                            <m:rPr>
                              <m:sty m:val="p"/>
                            </m:rPr>
                            <a:rPr lang="el-GR" sz="2000" i="1" smtClean="0">
                              <a:latin typeface="Cambria Math" panose="02040503050406030204" pitchFamily="18" charset="0"/>
                              <a:ea typeface="Cambria Math" panose="02040503050406030204" pitchFamily="18" charset="0"/>
                            </a:rPr>
                            <m:t>Γ</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𝛼</m:t>
                          </m:r>
                          <m:r>
                            <a:rPr lang="en-GB" sz="2000" b="0" i="1" smtClean="0">
                              <a:latin typeface="Cambria Math" panose="02040503050406030204" pitchFamily="18" charset="0"/>
                              <a:ea typeface="Cambria Math" panose="02040503050406030204" pitchFamily="18" charset="0"/>
                            </a:rPr>
                            <m:t>)</m:t>
                          </m:r>
                        </m:den>
                      </m:f>
                      <m:sSup>
                        <m:sSupPr>
                          <m:ctrlPr>
                            <a:rPr lang="en-GB" sz="2000" i="1" smtClean="0">
                              <a:latin typeface="Cambria Math" panose="02040503050406030204" pitchFamily="18" charset="0"/>
                            </a:rPr>
                          </m:ctrlPr>
                        </m:sSupPr>
                        <m:e>
                          <m:r>
                            <a:rPr lang="en-GB" sz="2000" b="0" i="1" smtClean="0">
                              <a:latin typeface="Cambria Math" panose="02040503050406030204" pitchFamily="18" charset="0"/>
                            </a:rPr>
                            <m:t>𝑥</m:t>
                          </m:r>
                        </m:e>
                        <m:sup>
                          <m:r>
                            <a:rPr lang="en-GB" sz="2000" i="1" smtClean="0">
                              <a:latin typeface="Cambria Math" panose="02040503050406030204" pitchFamily="18" charset="0"/>
                              <a:ea typeface="Cambria Math" panose="02040503050406030204" pitchFamily="18" charset="0"/>
                            </a:rPr>
                            <m:t>𝛼</m:t>
                          </m:r>
                          <m:r>
                            <a:rPr lang="en-GB" sz="2000" b="0" i="1" smtClean="0">
                              <a:latin typeface="Cambria Math" panose="02040503050406030204" pitchFamily="18" charset="0"/>
                              <a:ea typeface="Cambria Math" panose="02040503050406030204" pitchFamily="18" charset="0"/>
                            </a:rPr>
                            <m:t>−1</m:t>
                          </m:r>
                        </m:sup>
                      </m:sSup>
                      <m:sSup>
                        <m:sSupPr>
                          <m:ctrlPr>
                            <a:rPr lang="en-GB" sz="2000" i="1" smtClean="0">
                              <a:latin typeface="Cambria Math" panose="02040503050406030204" pitchFamily="18" charset="0"/>
                            </a:rPr>
                          </m:ctrlPr>
                        </m:sSupPr>
                        <m:e>
                          <m:r>
                            <a:rPr lang="en-GB" sz="2000" i="1" smtClean="0">
                              <a:latin typeface="Cambria Math" panose="02040503050406030204" pitchFamily="18" charset="0"/>
                            </a:rPr>
                            <m:t>𝑒</m:t>
                          </m:r>
                        </m:e>
                        <m:sup>
                          <m:r>
                            <a:rPr lang="en-GB" sz="2000" i="1" smtClean="0">
                              <a:latin typeface="Cambria Math" panose="02040503050406030204" pitchFamily="18" charset="0"/>
                              <a:ea typeface="Cambria Math" panose="02040503050406030204" pitchFamily="18" charset="0"/>
                            </a:rPr>
                            <m:t>−</m:t>
                          </m:r>
                          <m:r>
                            <a:rPr lang="en-GB" sz="2000" i="1" smtClean="0">
                              <a:latin typeface="Cambria Math" panose="02040503050406030204" pitchFamily="18" charset="0"/>
                              <a:ea typeface="Cambria Math" panose="02040503050406030204" pitchFamily="18" charset="0"/>
                            </a:rPr>
                            <m:t>𝛽</m:t>
                          </m:r>
                          <m:r>
                            <a:rPr lang="en-GB" sz="2000" b="0" i="1" smtClean="0">
                              <a:latin typeface="Cambria Math" panose="02040503050406030204" pitchFamily="18" charset="0"/>
                              <a:ea typeface="Cambria Math" panose="02040503050406030204" pitchFamily="18" charset="0"/>
                            </a:rPr>
                            <m:t>𝑥</m:t>
                          </m:r>
                        </m:sup>
                      </m:sSup>
                    </m:oMath>
                  </a14:m>
                  <a:endParaRPr lang="en-GB" sz="2000" dirty="0"/>
                </a:p>
              </p:txBody>
            </p:sp>
          </mc:Choice>
          <mc:Fallback xmlns="">
            <p:sp>
              <p:nvSpPr>
                <p:cNvPr id="5" name="TextBox 4"/>
                <p:cNvSpPr txBox="1">
                  <a:spLocks noRot="1" noChangeAspect="1" noMove="1" noResize="1" noEditPoints="1" noAdjustHandles="1" noChangeArrowheads="1" noChangeShapeType="1" noTextEdit="1"/>
                </p:cNvSpPr>
                <p:nvPr/>
              </p:nvSpPr>
              <p:spPr>
                <a:xfrm>
                  <a:off x="1072662" y="2154116"/>
                  <a:ext cx="1980479" cy="505844"/>
                </a:xfrm>
                <a:prstGeom prst="rect">
                  <a:avLst/>
                </a:prstGeom>
                <a:blipFill>
                  <a:blip r:embed="rId3"/>
                  <a:stretch>
                    <a:fillRect l="-7692" b="-10843"/>
                  </a:stretch>
                </a:blipFill>
              </p:spPr>
              <p:txBody>
                <a:bodyPr/>
                <a:lstStyle/>
                <a:p>
                  <a:r>
                    <a:rPr lang="en-GB">
                      <a:noFill/>
                    </a:rPr>
                    <a:t> </a:t>
                  </a:r>
                </a:p>
              </p:txBody>
            </p:sp>
          </mc:Fallback>
        </mc:AlternateContent>
        <p:sp>
          <p:nvSpPr>
            <p:cNvPr id="6" name="TextBox 5"/>
            <p:cNvSpPr txBox="1"/>
            <p:nvPr/>
          </p:nvSpPr>
          <p:spPr>
            <a:xfrm>
              <a:off x="940778" y="1582615"/>
              <a:ext cx="3666392" cy="400110"/>
            </a:xfrm>
            <a:prstGeom prst="rect">
              <a:avLst/>
            </a:prstGeom>
            <a:noFill/>
          </p:spPr>
          <p:txBody>
            <a:bodyPr wrap="square" rtlCol="0">
              <a:spAutoFit/>
            </a:bodyPr>
            <a:lstStyle/>
            <a:p>
              <a:r>
                <a:rPr lang="en-GB" sz="2000" dirty="0"/>
                <a:t>Probability Density Function:</a:t>
              </a:r>
            </a:p>
          </p:txBody>
        </p:sp>
        <p:sp>
          <p:nvSpPr>
            <p:cNvPr id="7" name="TextBox 6"/>
            <p:cNvSpPr txBox="1"/>
            <p:nvPr/>
          </p:nvSpPr>
          <p:spPr>
            <a:xfrm>
              <a:off x="940778" y="3000160"/>
              <a:ext cx="3692769" cy="400110"/>
            </a:xfrm>
            <a:prstGeom prst="rect">
              <a:avLst/>
            </a:prstGeom>
            <a:noFill/>
          </p:spPr>
          <p:txBody>
            <a:bodyPr wrap="square" rtlCol="0">
              <a:spAutoFit/>
            </a:bodyPr>
            <a:lstStyle/>
            <a:p>
              <a:r>
                <a:rPr lang="en-GB" sz="2000" dirty="0"/>
                <a:t>Cumulative Distribution Function:</a:t>
              </a:r>
            </a:p>
          </p:txBody>
        </p:sp>
        <mc:AlternateContent xmlns:mc="http://schemas.openxmlformats.org/markup-compatibility/2006" xmlns:a14="http://schemas.microsoft.com/office/drawing/2010/main">
          <mc:Choice Requires="a14">
            <p:sp>
              <p:nvSpPr>
                <p:cNvPr id="9" name="TextBox 8"/>
                <p:cNvSpPr txBox="1"/>
                <p:nvPr/>
              </p:nvSpPr>
              <p:spPr>
                <a:xfrm>
                  <a:off x="1042666" y="3969432"/>
                  <a:ext cx="1921680" cy="467885"/>
                </a:xfrm>
                <a:prstGeom prst="rect">
                  <a:avLst/>
                </a:prstGeom>
                <a:noFill/>
              </p:spPr>
              <p:txBody>
                <a:bodyPr wrap="none" lIns="0" tIns="0" rIns="0" bIns="0" rtlCol="0">
                  <a:spAutoFit/>
                </a:bodyPr>
                <a:lstStyle/>
                <a:p>
                  <a:r>
                    <a:rPr lang="en-GB" sz="2000" dirty="0"/>
                    <a:t>F(x)= </a:t>
                  </a:r>
                  <a14:m>
                    <m:oMath xmlns:m="http://schemas.openxmlformats.org/officeDocument/2006/math">
                      <m:f>
                        <m:fPr>
                          <m:ctrlPr>
                            <a:rPr lang="en-GB" sz="2000" i="1" smtClean="0">
                              <a:latin typeface="Cambria Math" panose="02040503050406030204" pitchFamily="18" charset="0"/>
                            </a:rPr>
                          </m:ctrlPr>
                        </m:fPr>
                        <m:num>
                          <m:r>
                            <a:rPr lang="en-GB" sz="2000" b="0" i="1" smtClean="0">
                              <a:latin typeface="Cambria Math" panose="02040503050406030204" pitchFamily="18" charset="0"/>
                            </a:rPr>
                            <m:t>1</m:t>
                          </m:r>
                        </m:num>
                        <m:den>
                          <m:r>
                            <m:rPr>
                              <m:sty m:val="p"/>
                            </m:rPr>
                            <a:rPr lang="el-GR" sz="2000" i="0" smtClean="0">
                              <a:latin typeface="Cambria Math" panose="02040503050406030204" pitchFamily="18" charset="0"/>
                              <a:ea typeface="Cambria Math" panose="02040503050406030204" pitchFamily="18" charset="0"/>
                            </a:rPr>
                            <m:t>Γ</m:t>
                          </m:r>
                          <m:d>
                            <m:dPr>
                              <m:ctrlPr>
                                <a:rPr lang="en-GB" sz="2000" b="0" i="1" smtClean="0">
                                  <a:latin typeface="Cambria Math" panose="02040503050406030204" pitchFamily="18" charset="0"/>
                                  <a:ea typeface="Cambria Math" panose="02040503050406030204" pitchFamily="18" charset="0"/>
                                </a:rPr>
                              </m:ctrlPr>
                            </m:dPr>
                            <m:e>
                              <m:r>
                                <a:rPr lang="en-GB" sz="2000" b="0" i="1" smtClean="0">
                                  <a:latin typeface="Cambria Math" panose="02040503050406030204" pitchFamily="18" charset="0"/>
                                  <a:ea typeface="Cambria Math" panose="02040503050406030204" pitchFamily="18" charset="0"/>
                                </a:rPr>
                                <m:t>𝛼</m:t>
                              </m:r>
                            </m:e>
                          </m:d>
                        </m:den>
                      </m:f>
                      <m:r>
                        <a:rPr lang="en-GB" sz="2000" i="1" smtClean="0">
                          <a:latin typeface="Cambria Math" panose="02040503050406030204" pitchFamily="18" charset="0"/>
                          <a:ea typeface="Cambria Math" panose="02040503050406030204" pitchFamily="18" charset="0"/>
                        </a:rPr>
                        <m:t>𝛾</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𝛼</m:t>
                      </m:r>
                      <m:r>
                        <a:rPr lang="en-GB" sz="2000" b="0" i="1" smtClean="0">
                          <a:latin typeface="Cambria Math" panose="02040503050406030204" pitchFamily="18" charset="0"/>
                          <a:ea typeface="Cambria Math" panose="02040503050406030204" pitchFamily="18" charset="0"/>
                        </a:rPr>
                        <m:t>,</m:t>
                      </m:r>
                      <m:r>
                        <a:rPr lang="en-GB" sz="2000" b="0" i="1" smtClean="0">
                          <a:latin typeface="Cambria Math" panose="02040503050406030204" pitchFamily="18" charset="0"/>
                          <a:ea typeface="Cambria Math" panose="02040503050406030204" pitchFamily="18" charset="0"/>
                        </a:rPr>
                        <m:t>𝛽</m:t>
                      </m:r>
                      <m:r>
                        <a:rPr lang="en-GB" sz="2000" b="0" i="1" smtClean="0">
                          <a:latin typeface="Cambria Math" panose="02040503050406030204" pitchFamily="18" charset="0"/>
                          <a:ea typeface="Cambria Math" panose="02040503050406030204" pitchFamily="18" charset="0"/>
                        </a:rPr>
                        <m:t>𝑥</m:t>
                      </m:r>
                      <m:r>
                        <a:rPr lang="en-GB" sz="2000" b="0" i="1" smtClean="0">
                          <a:latin typeface="Cambria Math" panose="02040503050406030204" pitchFamily="18" charset="0"/>
                          <a:ea typeface="Cambria Math" panose="02040503050406030204" pitchFamily="18" charset="0"/>
                        </a:rPr>
                        <m:t>)</m:t>
                      </m:r>
                    </m:oMath>
                  </a14:m>
                  <a:endParaRPr lang="en-GB" sz="2000" dirty="0"/>
                </a:p>
              </p:txBody>
            </p:sp>
          </mc:Choice>
          <mc:Fallback xmlns="">
            <p:sp>
              <p:nvSpPr>
                <p:cNvPr id="9" name="TextBox 8"/>
                <p:cNvSpPr txBox="1">
                  <a:spLocks noRot="1" noChangeAspect="1" noMove="1" noResize="1" noEditPoints="1" noAdjustHandles="1" noChangeArrowheads="1" noChangeShapeType="1" noTextEdit="1"/>
                </p:cNvSpPr>
                <p:nvPr/>
              </p:nvSpPr>
              <p:spPr>
                <a:xfrm>
                  <a:off x="1042666" y="3969432"/>
                  <a:ext cx="1921680" cy="467885"/>
                </a:xfrm>
                <a:prstGeom prst="rect">
                  <a:avLst/>
                </a:prstGeom>
                <a:blipFill>
                  <a:blip r:embed="rId4"/>
                  <a:stretch>
                    <a:fillRect l="-7911" t="-2597" b="-11688"/>
                  </a:stretch>
                </a:blipFill>
              </p:spPr>
              <p:txBody>
                <a:bodyPr/>
                <a:lstStyle/>
                <a:p>
                  <a:r>
                    <a:rPr lang="en-GB">
                      <a:noFill/>
                    </a:rPr>
                    <a:t> </a:t>
                  </a:r>
                </a:p>
              </p:txBody>
            </p:sp>
          </mc:Fallback>
        </mc:AlternateContent>
      </p:grpSp>
      <p:pic>
        <p:nvPicPr>
          <p:cNvPr id="2050" name="Picture 2" descr="Cumulative distribution plots of gamma distribution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8199" y="3270739"/>
            <a:ext cx="4112643" cy="3084482"/>
          </a:xfrm>
          <a:prstGeom prst="rect">
            <a:avLst/>
          </a:prstGeom>
          <a:noFill/>
          <a:extLst>
            <a:ext uri="{909E8E84-426E-40DD-AFC4-6F175D3DCCD1}">
              <a14:hiddenFill xmlns:a14="http://schemas.microsoft.com/office/drawing/2010/main">
                <a:solidFill>
                  <a:srgbClr val="FFFFFF"/>
                </a:solidFill>
              </a14:hiddenFill>
            </a:ext>
          </a:extLst>
        </p:spPr>
      </p:pic>
      <p:sp>
        <p:nvSpPr>
          <p:cNvPr id="10" name="Footer Placeholder 3"/>
          <p:cNvSpPr>
            <a:spLocks noGrp="1"/>
          </p:cNvSpPr>
          <p:nvPr>
            <p:ph type="ftr" sz="quarter" idx="11"/>
          </p:nvPr>
        </p:nvSpPr>
        <p:spPr>
          <a:xfrm>
            <a:off x="4038600" y="6356350"/>
            <a:ext cx="4114800" cy="365125"/>
          </a:xfrm>
        </p:spPr>
        <p:txBody>
          <a:bodyPr/>
          <a:lstStyle/>
          <a:p>
            <a:r>
              <a:rPr lang="en-GB" dirty="0" err="1"/>
              <a:t>Huakai</a:t>
            </a:r>
            <a:r>
              <a:rPr lang="en-GB" dirty="0"/>
              <a:t> Zhang</a:t>
            </a:r>
          </a:p>
        </p:txBody>
      </p:sp>
    </p:spTree>
    <p:extLst>
      <p:ext uri="{BB962C8B-B14F-4D97-AF65-F5344CB8AC3E}">
        <p14:creationId xmlns:p14="http://schemas.microsoft.com/office/powerpoint/2010/main" val="3087273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fade">
                                      <p:cBhvr>
                                        <p:cTn id="14" dur="1000"/>
                                        <p:tgtEl>
                                          <p:spTgt spid="3">
                                            <p:txEl>
                                              <p:pRg st="0" end="0"/>
                                            </p:txEl>
                                          </p:spTgt>
                                        </p:tgtEl>
                                      </p:cBhvr>
                                    </p:animEffect>
                                    <p:anim calcmode="lin" valueType="num">
                                      <p:cBhvr>
                                        <p:cTn id="1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Effect transition="in" filter="fade">
                                      <p:cBhvr>
                                        <p:cTn id="21" dur="1000"/>
                                        <p:tgtEl>
                                          <p:spTgt spid="3">
                                            <p:txEl>
                                              <p:pRg st="1" end="1"/>
                                            </p:txEl>
                                          </p:spTgt>
                                        </p:tgtEl>
                                      </p:cBhvr>
                                    </p:animEffect>
                                    <p:anim calcmode="lin" valueType="num">
                                      <p:cBhvr>
                                        <p:cTn id="22"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050"/>
                                        </p:tgtEl>
                                        <p:attrNameLst>
                                          <p:attrName>style.visibility</p:attrName>
                                        </p:attrNameLst>
                                      </p:cBhvr>
                                      <p:to>
                                        <p:strVal val="visible"/>
                                      </p:to>
                                    </p:set>
                                    <p:animEffect transition="in" filter="fade">
                                      <p:cBhvr>
                                        <p:cTn id="28" dur="1000"/>
                                        <p:tgtEl>
                                          <p:spTgt spid="2050"/>
                                        </p:tgtEl>
                                      </p:cBhvr>
                                    </p:animEffect>
                                    <p:anim calcmode="lin" valueType="num">
                                      <p:cBhvr>
                                        <p:cTn id="29" dur="1000" fill="hold"/>
                                        <p:tgtEl>
                                          <p:spTgt spid="2050"/>
                                        </p:tgtEl>
                                        <p:attrNameLst>
                                          <p:attrName>ppt_x</p:attrName>
                                        </p:attrNameLst>
                                      </p:cBhvr>
                                      <p:tavLst>
                                        <p:tav tm="0">
                                          <p:val>
                                            <p:strVal val="#ppt_x"/>
                                          </p:val>
                                        </p:tav>
                                        <p:tav tm="100000">
                                          <p:val>
                                            <p:strVal val="#ppt_x"/>
                                          </p:val>
                                        </p:tav>
                                      </p:tavLst>
                                    </p:anim>
                                    <p:anim calcmode="lin" valueType="num">
                                      <p:cBhvr>
                                        <p:cTn id="30"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fade">
                                      <p:cBhvr>
                                        <p:cTn id="35" dur="1000"/>
                                        <p:tgtEl>
                                          <p:spTgt spid="4"/>
                                        </p:tgtEl>
                                      </p:cBhvr>
                                    </p:animEffect>
                                    <p:anim calcmode="lin" valueType="num">
                                      <p:cBhvr>
                                        <p:cTn id="36" dur="1000" fill="hold"/>
                                        <p:tgtEl>
                                          <p:spTgt spid="4"/>
                                        </p:tgtEl>
                                        <p:attrNameLst>
                                          <p:attrName>ppt_x</p:attrName>
                                        </p:attrNameLst>
                                      </p:cBhvr>
                                      <p:tavLst>
                                        <p:tav tm="0">
                                          <p:val>
                                            <p:strVal val="#ppt_x"/>
                                          </p:val>
                                        </p:tav>
                                        <p:tav tm="100000">
                                          <p:val>
                                            <p:strVal val="#ppt_x"/>
                                          </p:val>
                                        </p:tav>
                                      </p:tavLst>
                                    </p:anim>
                                    <p:anim calcmode="lin" valueType="num">
                                      <p:cBhvr>
                                        <p:cTn id="3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1" y="365126"/>
            <a:ext cx="5386754" cy="921928"/>
          </a:xfrm>
        </p:spPr>
        <p:txBody>
          <a:bodyPr>
            <a:normAutofit/>
          </a:bodyPr>
          <a:lstStyle/>
          <a:p>
            <a:r>
              <a:rPr lang="en-GB" sz="2400" dirty="0">
                <a:latin typeface="+mn-lt"/>
              </a:rPr>
              <a:t>Gamma distribution result(censoring)                                           </a:t>
            </a:r>
          </a:p>
        </p:txBody>
      </p:sp>
      <p:sp>
        <p:nvSpPr>
          <p:cNvPr id="3" name="TextBox 2"/>
          <p:cNvSpPr txBox="1"/>
          <p:nvPr/>
        </p:nvSpPr>
        <p:spPr>
          <a:xfrm>
            <a:off x="694592" y="5943600"/>
            <a:ext cx="4572000" cy="646331"/>
          </a:xfrm>
          <a:prstGeom prst="rect">
            <a:avLst/>
          </a:prstGeom>
          <a:noFill/>
        </p:spPr>
        <p:txBody>
          <a:bodyPr wrap="square" rtlCol="0">
            <a:spAutoFit/>
          </a:bodyPr>
          <a:lstStyle/>
          <a:p>
            <a:r>
              <a:rPr lang="en-US" dirty="0"/>
              <a:t>Consider censoring(</a:t>
            </a:r>
            <a:r>
              <a:rPr lang="en-US" altLang="zh-CN" dirty="0"/>
              <a:t>α </a:t>
            </a:r>
            <a:r>
              <a:rPr lang="en-US" dirty="0"/>
              <a:t>= 1.42, </a:t>
            </a:r>
            <a:r>
              <a:rPr lang="en-US" altLang="zh-CN" dirty="0"/>
              <a:t>β=</a:t>
            </a:r>
            <a:r>
              <a:rPr lang="en-US" dirty="0"/>
              <a:t>0.0036)</a:t>
            </a:r>
          </a:p>
          <a:p>
            <a:endParaRPr lang="en-GB" dirty="0"/>
          </a:p>
        </p:txBody>
      </p:sp>
      <p:sp>
        <p:nvSpPr>
          <p:cNvPr id="5" name="TextBox 4"/>
          <p:cNvSpPr txBox="1"/>
          <p:nvPr/>
        </p:nvSpPr>
        <p:spPr>
          <a:xfrm>
            <a:off x="6770076" y="537108"/>
            <a:ext cx="4484077" cy="461665"/>
          </a:xfrm>
          <a:prstGeom prst="rect">
            <a:avLst/>
          </a:prstGeom>
          <a:noFill/>
        </p:spPr>
        <p:txBody>
          <a:bodyPr wrap="square" rtlCol="0">
            <a:spAutoFit/>
          </a:bodyPr>
          <a:lstStyle/>
          <a:p>
            <a:r>
              <a:rPr lang="en-GB" sz="2400" dirty="0"/>
              <a:t>Weibull distribution (censoring)</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89195" y="1287053"/>
            <a:ext cx="5029198" cy="4521905"/>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3961" y="1287053"/>
            <a:ext cx="4803647" cy="4319105"/>
          </a:xfrm>
          <a:prstGeom prst="rect">
            <a:avLst/>
          </a:prstGeom>
        </p:spPr>
      </p:pic>
      <p:sp>
        <p:nvSpPr>
          <p:cNvPr id="8" name="Footer Placeholder 3"/>
          <p:cNvSpPr>
            <a:spLocks noGrp="1"/>
          </p:cNvSpPr>
          <p:nvPr>
            <p:ph type="ftr" sz="quarter" idx="11"/>
          </p:nvPr>
        </p:nvSpPr>
        <p:spPr>
          <a:xfrm>
            <a:off x="4038600" y="6356350"/>
            <a:ext cx="4114800" cy="365125"/>
          </a:xfrm>
        </p:spPr>
        <p:txBody>
          <a:bodyPr/>
          <a:lstStyle/>
          <a:p>
            <a:r>
              <a:rPr lang="en-GB" dirty="0" err="1"/>
              <a:t>Huakai</a:t>
            </a:r>
            <a:r>
              <a:rPr lang="en-GB" dirty="0"/>
              <a:t> Zhang</a:t>
            </a:r>
          </a:p>
        </p:txBody>
      </p:sp>
    </p:spTree>
    <p:extLst>
      <p:ext uri="{BB962C8B-B14F-4D97-AF65-F5344CB8AC3E}">
        <p14:creationId xmlns:p14="http://schemas.microsoft.com/office/powerpoint/2010/main" val="3391772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1000"/>
                                        <p:tgtEl>
                                          <p:spTgt spid="6"/>
                                        </p:tgtEl>
                                      </p:cBhvr>
                                    </p:animEffect>
                                    <p:anim calcmode="lin" valueType="num">
                                      <p:cBhvr>
                                        <p:cTn id="32" dur="1000" fill="hold"/>
                                        <p:tgtEl>
                                          <p:spTgt spid="6"/>
                                        </p:tgtEl>
                                        <p:attrNameLst>
                                          <p:attrName>ppt_x</p:attrName>
                                        </p:attrNameLst>
                                      </p:cBhvr>
                                      <p:tavLst>
                                        <p:tav tm="0">
                                          <p:val>
                                            <p:strVal val="#ppt_x"/>
                                          </p:val>
                                        </p:tav>
                                        <p:tav tm="100000">
                                          <p:val>
                                            <p:strVal val="#ppt_x"/>
                                          </p:val>
                                        </p:tav>
                                      </p:tavLst>
                                    </p:anim>
                                    <p:anim calcmode="lin" valueType="num">
                                      <p:cBhvr>
                                        <p:cTn id="3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844062" y="448408"/>
            <a:ext cx="5205046" cy="461665"/>
          </a:xfrm>
          <a:prstGeom prst="rect">
            <a:avLst/>
          </a:prstGeom>
          <a:noFill/>
        </p:spPr>
        <p:txBody>
          <a:bodyPr wrap="square" rtlCol="0">
            <a:spAutoFit/>
          </a:bodyPr>
          <a:lstStyle/>
          <a:p>
            <a:r>
              <a:rPr lang="en-GB" sz="2400" dirty="0"/>
              <a:t>Gamma distribution (Ignore censoring)</a:t>
            </a:r>
          </a:p>
        </p:txBody>
      </p:sp>
      <p:sp>
        <p:nvSpPr>
          <p:cNvPr id="6" name="TextBox 5"/>
          <p:cNvSpPr txBox="1"/>
          <p:nvPr/>
        </p:nvSpPr>
        <p:spPr>
          <a:xfrm>
            <a:off x="6567854" y="448408"/>
            <a:ext cx="4967654" cy="461665"/>
          </a:xfrm>
          <a:prstGeom prst="rect">
            <a:avLst/>
          </a:prstGeom>
          <a:noFill/>
        </p:spPr>
        <p:txBody>
          <a:bodyPr wrap="square" rtlCol="0">
            <a:spAutoFit/>
          </a:bodyPr>
          <a:lstStyle/>
          <a:p>
            <a:r>
              <a:rPr lang="en-GB" sz="2400" dirty="0"/>
              <a:t>Weibull distribution (Ignore censoring)</a:t>
            </a: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7854" y="1099038"/>
            <a:ext cx="4735290" cy="425764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148" y="1099038"/>
            <a:ext cx="4628784" cy="4161881"/>
          </a:xfrm>
          <a:prstGeom prst="rect">
            <a:avLst/>
          </a:prstGeom>
        </p:spPr>
      </p:pic>
      <p:sp>
        <p:nvSpPr>
          <p:cNvPr id="9" name="TextBox 8"/>
          <p:cNvSpPr txBox="1"/>
          <p:nvPr/>
        </p:nvSpPr>
        <p:spPr>
          <a:xfrm>
            <a:off x="720278" y="5281623"/>
            <a:ext cx="5452614" cy="984885"/>
          </a:xfrm>
          <a:prstGeom prst="rect">
            <a:avLst/>
          </a:prstGeom>
          <a:noFill/>
        </p:spPr>
        <p:txBody>
          <a:bodyPr wrap="square" rtlCol="0">
            <a:spAutoFit/>
          </a:bodyPr>
          <a:lstStyle/>
          <a:p>
            <a:r>
              <a:rPr lang="en-US" sz="2000" dirty="0"/>
              <a:t>Consider censoring(</a:t>
            </a:r>
            <a:r>
              <a:rPr lang="en-US" altLang="zh-CN" sz="2000" dirty="0"/>
              <a:t>α </a:t>
            </a:r>
            <a:r>
              <a:rPr lang="en-US" sz="2000" dirty="0"/>
              <a:t>= 1.42, </a:t>
            </a:r>
            <a:r>
              <a:rPr lang="en-US" altLang="zh-CN" sz="2000" dirty="0"/>
              <a:t>β=</a:t>
            </a:r>
            <a:r>
              <a:rPr lang="en-US" sz="2000" dirty="0"/>
              <a:t>0.0036)</a:t>
            </a:r>
          </a:p>
          <a:p>
            <a:r>
              <a:rPr lang="en-US" sz="2000" dirty="0"/>
              <a:t>Ignore censoring (</a:t>
            </a:r>
            <a:r>
              <a:rPr lang="en-US" altLang="zh-CN" sz="2000" dirty="0"/>
              <a:t>α</a:t>
            </a:r>
            <a:r>
              <a:rPr lang="en-US" sz="2000" dirty="0"/>
              <a:t>= 1.82, </a:t>
            </a:r>
            <a:r>
              <a:rPr lang="en-US" altLang="zh-CN" sz="2000" dirty="0"/>
              <a:t>β</a:t>
            </a:r>
            <a:r>
              <a:rPr lang="en-US" sz="2000" dirty="0"/>
              <a:t> = 0.006)</a:t>
            </a:r>
            <a:endParaRPr lang="en-GB" sz="2000" dirty="0"/>
          </a:p>
          <a:p>
            <a:endParaRPr lang="en-GB" dirty="0"/>
          </a:p>
        </p:txBody>
      </p:sp>
      <p:sp>
        <p:nvSpPr>
          <p:cNvPr id="10" name="Footer Placeholder 3"/>
          <p:cNvSpPr>
            <a:spLocks noGrp="1"/>
          </p:cNvSpPr>
          <p:nvPr>
            <p:ph type="ftr" sz="quarter" idx="11"/>
          </p:nvPr>
        </p:nvSpPr>
        <p:spPr>
          <a:xfrm>
            <a:off x="4038600" y="6356350"/>
            <a:ext cx="4114800" cy="365125"/>
          </a:xfrm>
        </p:spPr>
        <p:txBody>
          <a:bodyPr/>
          <a:lstStyle/>
          <a:p>
            <a:r>
              <a:rPr lang="en-GB" dirty="0" err="1"/>
              <a:t>Huakai</a:t>
            </a:r>
            <a:r>
              <a:rPr lang="en-GB" dirty="0"/>
              <a:t> Zhang</a:t>
            </a:r>
          </a:p>
        </p:txBody>
      </p:sp>
    </p:spTree>
    <p:extLst>
      <p:ext uri="{BB962C8B-B14F-4D97-AF65-F5344CB8AC3E}">
        <p14:creationId xmlns:p14="http://schemas.microsoft.com/office/powerpoint/2010/main" val="3213422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ltLang="zh-CN" dirty="0" smtClean="0"/>
              <a:t>Conclusion</a:t>
            </a:r>
            <a:endParaRPr lang="zh-CN" altLang="en-US" dirty="0"/>
          </a:p>
        </p:txBody>
      </p:sp>
      <p:sp>
        <p:nvSpPr>
          <p:cNvPr id="3" name="Content Placeholder 2"/>
          <p:cNvSpPr>
            <a:spLocks noGrp="1"/>
          </p:cNvSpPr>
          <p:nvPr>
            <p:ph idx="1"/>
          </p:nvPr>
        </p:nvSpPr>
        <p:spPr>
          <a:xfrm>
            <a:off x="838200" y="2665884"/>
            <a:ext cx="10515600" cy="1350061"/>
          </a:xfrm>
        </p:spPr>
        <p:txBody>
          <a:bodyPr/>
          <a:lstStyle/>
          <a:p>
            <a:r>
              <a:rPr lang="en-GB" altLang="zh-CN" dirty="0" smtClean="0"/>
              <a:t>Overall, we found that Weibull suited very well to survival analysis. Compared to lognormal and gamma, Weibull can be applied more easily to survival data as seen in the cancer data plot we used.</a:t>
            </a:r>
            <a:endParaRPr lang="zh-CN" altLang="en-US" dirty="0"/>
          </a:p>
        </p:txBody>
      </p:sp>
    </p:spTree>
    <p:extLst>
      <p:ext uri="{BB962C8B-B14F-4D97-AF65-F5344CB8AC3E}">
        <p14:creationId xmlns:p14="http://schemas.microsoft.com/office/powerpoint/2010/main" val="419241641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Censoring</a:t>
            </a:r>
          </a:p>
        </p:txBody>
      </p:sp>
      <p:sp>
        <p:nvSpPr>
          <p:cNvPr id="3" name="Content Placeholder 2"/>
          <p:cNvSpPr>
            <a:spLocks noGrp="1"/>
          </p:cNvSpPr>
          <p:nvPr>
            <p:ph idx="1"/>
          </p:nvPr>
        </p:nvSpPr>
        <p:spPr>
          <a:xfrm>
            <a:off x="838200" y="1825625"/>
            <a:ext cx="10515600" cy="2538031"/>
          </a:xfrm>
        </p:spPr>
        <p:txBody>
          <a:bodyPr/>
          <a:lstStyle/>
          <a:p>
            <a:pPr marL="0" indent="0">
              <a:lnSpc>
                <a:spcPct val="100000"/>
              </a:lnSpc>
              <a:buNone/>
            </a:pPr>
            <a:r>
              <a:rPr kumimoji="1" lang="en-GB" altLang="zh-CN" b="1" dirty="0"/>
              <a:t>Right Censoring: </a:t>
            </a:r>
            <a:r>
              <a:rPr kumimoji="1" lang="en-GB" altLang="zh-CN" dirty="0"/>
              <a:t>The survival time </a:t>
            </a:r>
            <a:r>
              <a:rPr kumimoji="1" lang="en-GB" altLang="zh-CN" i="1" dirty="0"/>
              <a:t>t</a:t>
            </a:r>
            <a:r>
              <a:rPr kumimoji="1" lang="en-GB" altLang="zh-CN" dirty="0"/>
              <a:t> is only known to be greater than  a certain value.</a:t>
            </a:r>
          </a:p>
          <a:p>
            <a:pPr marL="0" indent="0">
              <a:buNone/>
            </a:pPr>
            <a:r>
              <a:rPr lang="en-GB" b="1" dirty="0"/>
              <a:t>Reasons:</a:t>
            </a:r>
          </a:p>
          <a:p>
            <a:r>
              <a:rPr lang="en-GB" dirty="0"/>
              <a:t>An individual may leave a study </a:t>
            </a:r>
          </a:p>
          <a:p>
            <a:r>
              <a:rPr lang="en-GB" dirty="0"/>
              <a:t>Study ends before the event has happened</a:t>
            </a:r>
          </a:p>
        </p:txBody>
      </p:sp>
      <p:sp>
        <p:nvSpPr>
          <p:cNvPr id="4" name="Footer Placeholder 3"/>
          <p:cNvSpPr>
            <a:spLocks noGrp="1"/>
          </p:cNvSpPr>
          <p:nvPr>
            <p:ph type="ftr" sz="quarter" idx="11"/>
          </p:nvPr>
        </p:nvSpPr>
        <p:spPr>
          <a:xfrm>
            <a:off x="4038600" y="6356350"/>
            <a:ext cx="4114800" cy="365125"/>
          </a:xfrm>
        </p:spPr>
        <p:txBody>
          <a:bodyPr/>
          <a:lstStyle/>
          <a:p>
            <a:r>
              <a:rPr lang="en-GB"/>
              <a:t>Will Seed</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A9F08F6F-436D-4E97-8429-E4B4601D13F9}"/>
                  </a:ext>
                </a:extLst>
              </p:cNvPr>
              <p:cNvSpPr/>
              <p:nvPr/>
            </p:nvSpPr>
            <p:spPr>
              <a:xfrm>
                <a:off x="1435261" y="4723396"/>
                <a:ext cx="3738623" cy="1145894"/>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a:fld id="{0483B7D4-6603-4D14-AF87-9AC68D507AA4}" type="mathplaceholder">
                        <a:rPr lang="en-GB" altLang="zh-CN" i="1" smtClean="0">
                          <a:latin typeface="Cambria Math" panose="02040503050406030204" pitchFamily="18" charset="0"/>
                        </a:rPr>
                        <a:t>Type equation here.</a:t>
                      </a:fld>
                    </m:oMath>
                  </m:oMathPara>
                </a14:m>
                <a:endParaRPr lang="en-GB" dirty="0"/>
              </a:p>
            </p:txBody>
          </p:sp>
        </mc:Choice>
        <mc:Fallback xmlns="">
          <p:sp>
            <p:nvSpPr>
              <p:cNvPr id="5" name="Rectangle 4">
                <a:extLst>
                  <a:ext uri="{FF2B5EF4-FFF2-40B4-BE49-F238E27FC236}">
                    <a16:creationId xmlns:a16="http://schemas.microsoft.com/office/drawing/2014/main" id="{A9F08F6F-436D-4E97-8429-E4B4601D13F9}"/>
                  </a:ext>
                </a:extLst>
              </p:cNvPr>
              <p:cNvSpPr>
                <a:spLocks noRot="1" noChangeAspect="1" noMove="1" noResize="1" noEditPoints="1" noAdjustHandles="1" noChangeArrowheads="1" noChangeShapeType="1" noTextEdit="1"/>
              </p:cNvSpPr>
              <p:nvPr/>
            </p:nvSpPr>
            <p:spPr>
              <a:xfrm>
                <a:off x="1435261" y="4723396"/>
                <a:ext cx="3738623" cy="1145894"/>
              </a:xfrm>
              <a:prstGeom prst="rect">
                <a:avLst/>
              </a:prstGeom>
              <a:blipFill>
                <a:blip r:embed="rId3"/>
                <a:stretch>
                  <a:fillRect/>
                </a:stretch>
              </a:blipFill>
              <a:ln>
                <a:solidFill>
                  <a:schemeClr val="tx1"/>
                </a:solidFill>
              </a:ln>
            </p:spPr>
            <p:txBody>
              <a:bodyPr/>
              <a:lstStyle/>
              <a:p>
                <a:r>
                  <a:rPr lang="en-GB">
                    <a:noFill/>
                  </a:rPr>
                  <a:t> </a:t>
                </a:r>
              </a:p>
            </p:txBody>
          </p:sp>
        </mc:Fallback>
      </mc:AlternateContent>
      <p:cxnSp>
        <p:nvCxnSpPr>
          <p:cNvPr id="11" name="Straight Arrow Connector 10">
            <a:extLst>
              <a:ext uri="{FF2B5EF4-FFF2-40B4-BE49-F238E27FC236}">
                <a16:creationId xmlns:a16="http://schemas.microsoft.com/office/drawing/2014/main" id="{A2A55118-7DAE-4FB3-8D3F-D8828E36219F}"/>
              </a:ext>
            </a:extLst>
          </p:cNvPr>
          <p:cNvCxnSpPr>
            <a:cxnSpLocks/>
          </p:cNvCxnSpPr>
          <p:nvPr/>
        </p:nvCxnSpPr>
        <p:spPr>
          <a:xfrm>
            <a:off x="1435261" y="4999996"/>
            <a:ext cx="513063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0D4A468-B179-4554-966E-522C9ECA6754}"/>
              </a:ext>
            </a:extLst>
          </p:cNvPr>
          <p:cNvSpPr txBox="1"/>
          <p:nvPr/>
        </p:nvSpPr>
        <p:spPr>
          <a:xfrm>
            <a:off x="1078029" y="4498593"/>
            <a:ext cx="1039529" cy="230832"/>
          </a:xfrm>
          <a:prstGeom prst="rect">
            <a:avLst/>
          </a:prstGeom>
          <a:noFill/>
        </p:spPr>
        <p:txBody>
          <a:bodyPr wrap="square" rtlCol="0">
            <a:spAutoFit/>
          </a:bodyPr>
          <a:lstStyle/>
          <a:p>
            <a:r>
              <a:rPr lang="en-GB" sz="900" dirty="0"/>
              <a:t>Study Starts</a:t>
            </a:r>
          </a:p>
        </p:txBody>
      </p:sp>
      <p:sp>
        <p:nvSpPr>
          <p:cNvPr id="17" name="TextBox 16">
            <a:extLst>
              <a:ext uri="{FF2B5EF4-FFF2-40B4-BE49-F238E27FC236}">
                <a16:creationId xmlns:a16="http://schemas.microsoft.com/office/drawing/2014/main" id="{F77E4934-02BA-410E-B69B-F1645E4CC0FE}"/>
              </a:ext>
            </a:extLst>
          </p:cNvPr>
          <p:cNvSpPr txBox="1"/>
          <p:nvPr/>
        </p:nvSpPr>
        <p:spPr>
          <a:xfrm>
            <a:off x="4815926" y="4515448"/>
            <a:ext cx="702644" cy="230832"/>
          </a:xfrm>
          <a:prstGeom prst="rect">
            <a:avLst/>
          </a:prstGeom>
          <a:noFill/>
        </p:spPr>
        <p:txBody>
          <a:bodyPr wrap="square" rtlCol="0">
            <a:spAutoFit/>
          </a:bodyPr>
          <a:lstStyle/>
          <a:p>
            <a:r>
              <a:rPr lang="en-GB" sz="900" dirty="0"/>
              <a:t>Study ends</a:t>
            </a:r>
          </a:p>
        </p:txBody>
      </p:sp>
      <p:cxnSp>
        <p:nvCxnSpPr>
          <p:cNvPr id="19" name="Straight Connector 18">
            <a:extLst>
              <a:ext uri="{FF2B5EF4-FFF2-40B4-BE49-F238E27FC236}">
                <a16:creationId xmlns:a16="http://schemas.microsoft.com/office/drawing/2014/main" id="{0B2C5262-FA40-4F5E-B1E9-B85F4ADAB2B9}"/>
              </a:ext>
            </a:extLst>
          </p:cNvPr>
          <p:cNvCxnSpPr/>
          <p:nvPr/>
        </p:nvCxnSpPr>
        <p:spPr>
          <a:xfrm>
            <a:off x="1435261" y="5553777"/>
            <a:ext cx="28094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E5BC7FC-EDE8-4881-8398-AA12F83AE317}"/>
              </a:ext>
            </a:extLst>
          </p:cNvPr>
          <p:cNvSpPr txBox="1"/>
          <p:nvPr/>
        </p:nvSpPr>
        <p:spPr>
          <a:xfrm>
            <a:off x="6202949" y="4723396"/>
            <a:ext cx="1630338" cy="230832"/>
          </a:xfrm>
          <a:prstGeom prst="rect">
            <a:avLst/>
          </a:prstGeom>
          <a:noFill/>
        </p:spPr>
        <p:txBody>
          <a:bodyPr wrap="square" rtlCol="0">
            <a:spAutoFit/>
          </a:bodyPr>
          <a:lstStyle/>
          <a:p>
            <a:r>
              <a:rPr lang="en-GB" sz="900" dirty="0"/>
              <a:t>Event occurs</a:t>
            </a:r>
          </a:p>
        </p:txBody>
      </p:sp>
      <p:sp>
        <p:nvSpPr>
          <p:cNvPr id="21" name="TextBox 20">
            <a:extLst>
              <a:ext uri="{FF2B5EF4-FFF2-40B4-BE49-F238E27FC236}">
                <a16:creationId xmlns:a16="http://schemas.microsoft.com/office/drawing/2014/main" id="{3D0CFB5A-C665-405E-9DE0-D311EEB1B0BB}"/>
              </a:ext>
            </a:extLst>
          </p:cNvPr>
          <p:cNvSpPr txBox="1"/>
          <p:nvPr/>
        </p:nvSpPr>
        <p:spPr>
          <a:xfrm>
            <a:off x="3667225" y="5287549"/>
            <a:ext cx="1780673" cy="230832"/>
          </a:xfrm>
          <a:prstGeom prst="rect">
            <a:avLst/>
          </a:prstGeom>
          <a:noFill/>
        </p:spPr>
        <p:txBody>
          <a:bodyPr wrap="square" rtlCol="0">
            <a:spAutoFit/>
          </a:bodyPr>
          <a:lstStyle/>
          <a:p>
            <a:r>
              <a:rPr lang="en-GB" sz="900" dirty="0"/>
              <a:t>Patient leaves study</a:t>
            </a:r>
          </a:p>
        </p:txBody>
      </p:sp>
      <p:sp>
        <p:nvSpPr>
          <p:cNvPr id="22" name="TextBox 21">
            <a:extLst>
              <a:ext uri="{FF2B5EF4-FFF2-40B4-BE49-F238E27FC236}">
                <a16:creationId xmlns:a16="http://schemas.microsoft.com/office/drawing/2014/main" id="{C839B82B-5F0F-4B63-B9D4-84ED7B1230A6}"/>
              </a:ext>
            </a:extLst>
          </p:cNvPr>
          <p:cNvSpPr txBox="1"/>
          <p:nvPr/>
        </p:nvSpPr>
        <p:spPr>
          <a:xfrm>
            <a:off x="5107309" y="4936640"/>
            <a:ext cx="721895" cy="230832"/>
          </a:xfrm>
          <a:prstGeom prst="rect">
            <a:avLst/>
          </a:prstGeom>
          <a:noFill/>
        </p:spPr>
        <p:txBody>
          <a:bodyPr wrap="square" rtlCol="0">
            <a:spAutoFit/>
          </a:bodyPr>
          <a:lstStyle/>
          <a:p>
            <a:r>
              <a:rPr lang="en-GB" sz="900" i="1" dirty="0"/>
              <a:t>t</a:t>
            </a:r>
          </a:p>
        </p:txBody>
      </p:sp>
      <p:sp>
        <p:nvSpPr>
          <p:cNvPr id="23" name="TextBox 22">
            <a:extLst>
              <a:ext uri="{FF2B5EF4-FFF2-40B4-BE49-F238E27FC236}">
                <a16:creationId xmlns:a16="http://schemas.microsoft.com/office/drawing/2014/main" id="{498B77ED-CB9F-409F-A4AF-456DF458641A}"/>
              </a:ext>
            </a:extLst>
          </p:cNvPr>
          <p:cNvSpPr txBox="1"/>
          <p:nvPr/>
        </p:nvSpPr>
        <p:spPr>
          <a:xfrm>
            <a:off x="779941" y="4864362"/>
            <a:ext cx="933651" cy="230832"/>
          </a:xfrm>
          <a:prstGeom prst="rect">
            <a:avLst/>
          </a:prstGeom>
          <a:noFill/>
        </p:spPr>
        <p:txBody>
          <a:bodyPr wrap="square" rtlCol="0">
            <a:spAutoFit/>
          </a:bodyPr>
          <a:lstStyle/>
          <a:p>
            <a:r>
              <a:rPr lang="en-GB" sz="900" dirty="0"/>
              <a:t>Patient A</a:t>
            </a:r>
          </a:p>
        </p:txBody>
      </p:sp>
      <p:sp>
        <p:nvSpPr>
          <p:cNvPr id="24" name="TextBox 23">
            <a:extLst>
              <a:ext uri="{FF2B5EF4-FFF2-40B4-BE49-F238E27FC236}">
                <a16:creationId xmlns:a16="http://schemas.microsoft.com/office/drawing/2014/main" id="{441B6D59-62D8-4B92-946E-C26816B1CE9F}"/>
              </a:ext>
            </a:extLst>
          </p:cNvPr>
          <p:cNvSpPr txBox="1"/>
          <p:nvPr/>
        </p:nvSpPr>
        <p:spPr>
          <a:xfrm>
            <a:off x="779941" y="5427122"/>
            <a:ext cx="1442987" cy="230832"/>
          </a:xfrm>
          <a:prstGeom prst="rect">
            <a:avLst/>
          </a:prstGeom>
          <a:noFill/>
        </p:spPr>
        <p:txBody>
          <a:bodyPr wrap="square" rtlCol="0">
            <a:spAutoFit/>
          </a:bodyPr>
          <a:lstStyle/>
          <a:p>
            <a:r>
              <a:rPr lang="en-GB" sz="900" dirty="0"/>
              <a:t>Patient B</a:t>
            </a:r>
          </a:p>
        </p:txBody>
      </p:sp>
      <p:sp>
        <p:nvSpPr>
          <p:cNvPr id="25" name="TextBox 24">
            <a:extLst>
              <a:ext uri="{FF2B5EF4-FFF2-40B4-BE49-F238E27FC236}">
                <a16:creationId xmlns:a16="http://schemas.microsoft.com/office/drawing/2014/main" id="{C341CA75-39B2-4454-B196-01A7478202FB}"/>
              </a:ext>
            </a:extLst>
          </p:cNvPr>
          <p:cNvSpPr txBox="1"/>
          <p:nvPr/>
        </p:nvSpPr>
        <p:spPr>
          <a:xfrm>
            <a:off x="4143165" y="5490530"/>
            <a:ext cx="547838" cy="230832"/>
          </a:xfrm>
          <a:prstGeom prst="rect">
            <a:avLst/>
          </a:prstGeom>
          <a:noFill/>
        </p:spPr>
        <p:txBody>
          <a:bodyPr wrap="square" rtlCol="0">
            <a:spAutoFit/>
          </a:bodyPr>
          <a:lstStyle/>
          <a:p>
            <a:r>
              <a:rPr lang="en-GB" sz="900" i="1" dirty="0"/>
              <a:t>t</a:t>
            </a:r>
          </a:p>
        </p:txBody>
      </p:sp>
    </p:spTree>
    <p:extLst>
      <p:ext uri="{BB962C8B-B14F-4D97-AF65-F5344CB8AC3E}">
        <p14:creationId xmlns:p14="http://schemas.microsoft.com/office/powerpoint/2010/main" val="38440379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67D4867-5BA7-4462-B2F6-A23F4A622A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1">
              <a:lumMod val="75000"/>
              <a:lumOff val="2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E2AB613-A735-4479-A71E-EF0F22CED61E}"/>
              </a:ext>
            </a:extLst>
          </p:cNvPr>
          <p:cNvSpPr>
            <a:spLocks noGrp="1"/>
          </p:cNvSpPr>
          <p:nvPr>
            <p:ph type="title"/>
          </p:nvPr>
        </p:nvSpPr>
        <p:spPr>
          <a:xfrm>
            <a:off x="643467" y="643467"/>
            <a:ext cx="3363974" cy="1597315"/>
          </a:xfrm>
          <a:noFill/>
          <a:ln w="19050">
            <a:solidFill>
              <a:schemeClr val="bg1"/>
            </a:solidFill>
          </a:ln>
        </p:spPr>
        <p:txBody>
          <a:bodyPr wrap="square">
            <a:normAutofit/>
          </a:bodyPr>
          <a:lstStyle/>
          <a:p>
            <a:pPr algn="ctr"/>
            <a:r>
              <a:rPr lang="en-GB" sz="2800">
                <a:solidFill>
                  <a:schemeClr val="bg1"/>
                </a:solidFill>
              </a:rPr>
              <a:t>The data</a:t>
            </a:r>
          </a:p>
        </p:txBody>
      </p:sp>
      <p:sp>
        <p:nvSpPr>
          <p:cNvPr id="3" name="Content Placeholder 2">
            <a:extLst>
              <a:ext uri="{FF2B5EF4-FFF2-40B4-BE49-F238E27FC236}">
                <a16:creationId xmlns:a16="http://schemas.microsoft.com/office/drawing/2014/main" id="{61A611DC-D2CC-4616-8BEF-01C3FF6EACA5}"/>
              </a:ext>
            </a:extLst>
          </p:cNvPr>
          <p:cNvSpPr>
            <a:spLocks noGrp="1"/>
          </p:cNvSpPr>
          <p:nvPr>
            <p:ph idx="1"/>
          </p:nvPr>
        </p:nvSpPr>
        <p:spPr>
          <a:xfrm>
            <a:off x="643468" y="2638044"/>
            <a:ext cx="3363974" cy="3415622"/>
          </a:xfrm>
        </p:spPr>
        <p:txBody>
          <a:bodyPr>
            <a:normAutofit/>
          </a:bodyPr>
          <a:lstStyle/>
          <a:p>
            <a:pPr marL="0" indent="0">
              <a:buNone/>
            </a:pPr>
            <a:r>
              <a:rPr lang="en-GB" dirty="0">
                <a:solidFill>
                  <a:schemeClr val="bg1"/>
                </a:solidFill>
              </a:rPr>
              <a:t>Our data is labelled ‘cancer’ and it is time to event data, we got it from the ‘survival’ R package. The </a:t>
            </a:r>
            <a:r>
              <a:rPr lang="en-GB" dirty="0" err="1">
                <a:solidFill>
                  <a:schemeClr val="bg1"/>
                </a:solidFill>
              </a:rPr>
              <a:t>cancer.status</a:t>
            </a:r>
            <a:r>
              <a:rPr lang="en-GB" dirty="0">
                <a:solidFill>
                  <a:schemeClr val="bg1"/>
                </a:solidFill>
              </a:rPr>
              <a:t> column represents censored and uncensored data.</a:t>
            </a:r>
          </a:p>
        </p:txBody>
      </p:sp>
      <p:pic>
        <p:nvPicPr>
          <p:cNvPr id="6" name="Picture 5">
            <a:extLst>
              <a:ext uri="{FF2B5EF4-FFF2-40B4-BE49-F238E27FC236}">
                <a16:creationId xmlns:a16="http://schemas.microsoft.com/office/drawing/2014/main" id="{809D2449-CFB2-4A37-A379-4838225D5F01}"/>
              </a:ext>
            </a:extLst>
          </p:cNvPr>
          <p:cNvPicPr>
            <a:picLocks noChangeAspect="1"/>
          </p:cNvPicPr>
          <p:nvPr/>
        </p:nvPicPr>
        <p:blipFill>
          <a:blip r:embed="rId3"/>
          <a:stretch>
            <a:fillRect/>
          </a:stretch>
        </p:blipFill>
        <p:spPr>
          <a:xfrm>
            <a:off x="5297763" y="738922"/>
            <a:ext cx="6250769" cy="5219288"/>
          </a:xfrm>
          <a:prstGeom prst="rect">
            <a:avLst/>
          </a:prstGeom>
        </p:spPr>
      </p:pic>
      <p:sp>
        <p:nvSpPr>
          <p:cNvPr id="4" name="Footer Placeholder 3"/>
          <p:cNvSpPr>
            <a:spLocks noGrp="1"/>
          </p:cNvSpPr>
          <p:nvPr>
            <p:ph type="ftr" sz="quarter" idx="11"/>
          </p:nvPr>
        </p:nvSpPr>
        <p:spPr>
          <a:xfrm>
            <a:off x="5297762" y="6356350"/>
            <a:ext cx="4579768" cy="365125"/>
          </a:xfrm>
        </p:spPr>
        <p:txBody>
          <a:bodyPr>
            <a:normAutofit/>
          </a:bodyPr>
          <a:lstStyle/>
          <a:p>
            <a:pPr algn="l">
              <a:spcAft>
                <a:spcPts val="600"/>
              </a:spcAft>
            </a:pPr>
            <a:r>
              <a:rPr lang="en-GB">
                <a:solidFill>
                  <a:schemeClr val="tx1">
                    <a:alpha val="80000"/>
                  </a:schemeClr>
                </a:solidFill>
              </a:rPr>
              <a:t>Will Seed</a:t>
            </a:r>
          </a:p>
        </p:txBody>
      </p:sp>
    </p:spTree>
    <p:extLst>
      <p:ext uri="{BB962C8B-B14F-4D97-AF65-F5344CB8AC3E}">
        <p14:creationId xmlns:p14="http://schemas.microsoft.com/office/powerpoint/2010/main" val="284192263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Survival and hazard functions</a:t>
            </a:r>
          </a:p>
        </p:txBody>
      </p:sp>
      <p:sp>
        <p:nvSpPr>
          <p:cNvPr id="3" name="Content Placeholder 2"/>
          <p:cNvSpPr>
            <a:spLocks noGrp="1"/>
          </p:cNvSpPr>
          <p:nvPr>
            <p:ph idx="1"/>
          </p:nvPr>
        </p:nvSpPr>
        <p:spPr>
          <a:xfrm>
            <a:off x="838200" y="1825625"/>
            <a:ext cx="10515600" cy="912369"/>
          </a:xfrm>
        </p:spPr>
        <p:txBody>
          <a:bodyPr>
            <a:normAutofit/>
          </a:bodyPr>
          <a:lstStyle/>
          <a:p>
            <a:r>
              <a:rPr lang="en-GB" dirty="0"/>
              <a:t>The </a:t>
            </a:r>
            <a:r>
              <a:rPr lang="en-GB" b="1" dirty="0"/>
              <a:t>survival function</a:t>
            </a:r>
            <a:r>
              <a:rPr lang="en-GB" dirty="0"/>
              <a:t> gives the probability that a subject will not experience the event until a specified time </a:t>
            </a:r>
            <a:r>
              <a:rPr lang="en-GB" i="1" dirty="0"/>
              <a:t>t</a:t>
            </a:r>
            <a:r>
              <a:rPr lang="en-GB" dirty="0"/>
              <a:t>. It is given by:</a:t>
            </a:r>
          </a:p>
        </p:txBody>
      </p:sp>
      <p:pic>
        <p:nvPicPr>
          <p:cNvPr id="4" name="Picture 3">
            <a:extLst>
              <a:ext uri="{FF2B5EF4-FFF2-40B4-BE49-F238E27FC236}">
                <a16:creationId xmlns:a16="http://schemas.microsoft.com/office/drawing/2014/main" id="{72F18AE1-7439-4909-A28C-935424E6A486}"/>
              </a:ext>
            </a:extLst>
          </p:cNvPr>
          <p:cNvPicPr>
            <a:picLocks noChangeAspect="1"/>
          </p:cNvPicPr>
          <p:nvPr/>
        </p:nvPicPr>
        <p:blipFill>
          <a:blip r:embed="rId3"/>
          <a:stretch>
            <a:fillRect/>
          </a:stretch>
        </p:blipFill>
        <p:spPr>
          <a:xfrm>
            <a:off x="838200" y="2737994"/>
            <a:ext cx="5535426" cy="951195"/>
          </a:xfrm>
          <a:prstGeom prst="rect">
            <a:avLst/>
          </a:prstGeom>
        </p:spPr>
      </p:pic>
      <p:sp>
        <p:nvSpPr>
          <p:cNvPr id="5" name="TextBox 4">
            <a:extLst>
              <a:ext uri="{FF2B5EF4-FFF2-40B4-BE49-F238E27FC236}">
                <a16:creationId xmlns:a16="http://schemas.microsoft.com/office/drawing/2014/main" id="{729067CA-FD59-4C87-A224-87C0E784994A}"/>
              </a:ext>
            </a:extLst>
          </p:cNvPr>
          <p:cNvSpPr txBox="1"/>
          <p:nvPr/>
        </p:nvSpPr>
        <p:spPr>
          <a:xfrm>
            <a:off x="838200" y="3310359"/>
            <a:ext cx="10515600" cy="646331"/>
          </a:xfrm>
          <a:prstGeom prst="rect">
            <a:avLst/>
          </a:prstGeom>
          <a:noFill/>
        </p:spPr>
        <p:txBody>
          <a:bodyPr wrap="square" rtlCol="0">
            <a:spAutoFit/>
          </a:bodyPr>
          <a:lstStyle/>
          <a:p>
            <a:r>
              <a:rPr lang="en-GB" dirty="0"/>
              <a:t>Where F(T) is the CDF so S(t) is monotonically decreasing. This is in the case where no data is censored, when we do have censored data we can use the Kaplan-Meier method</a:t>
            </a:r>
          </a:p>
        </p:txBody>
      </p:sp>
      <p:sp>
        <p:nvSpPr>
          <p:cNvPr id="6" name="TextBox 5">
            <a:extLst>
              <a:ext uri="{FF2B5EF4-FFF2-40B4-BE49-F238E27FC236}">
                <a16:creationId xmlns:a16="http://schemas.microsoft.com/office/drawing/2014/main" id="{DF3C0446-6F92-4CCF-AAFA-B39E8CBFE3A8}"/>
              </a:ext>
            </a:extLst>
          </p:cNvPr>
          <p:cNvSpPr txBox="1"/>
          <p:nvPr/>
        </p:nvSpPr>
        <p:spPr>
          <a:xfrm>
            <a:off x="838200" y="3993266"/>
            <a:ext cx="10515600" cy="954107"/>
          </a:xfrm>
          <a:prstGeom prst="rect">
            <a:avLst/>
          </a:prstGeom>
          <a:noFill/>
        </p:spPr>
        <p:txBody>
          <a:bodyPr wrap="square" rtlCol="0">
            <a:spAutoFit/>
          </a:bodyPr>
          <a:lstStyle/>
          <a:p>
            <a:pPr marL="285750" indent="-285750">
              <a:buFont typeface="Arial" panose="020B0604020202020204" pitchFamily="34" charset="0"/>
              <a:buChar char="•"/>
            </a:pPr>
            <a:r>
              <a:rPr lang="en-GB" sz="2800" dirty="0"/>
              <a:t>The </a:t>
            </a:r>
            <a:r>
              <a:rPr lang="en-GB" sz="2800" b="1" dirty="0"/>
              <a:t>Hazard function </a:t>
            </a:r>
            <a:r>
              <a:rPr lang="en-GB" sz="2800" dirty="0"/>
              <a:t>is the probability that the event happens at t given the subject has reached t.</a:t>
            </a:r>
            <a:r>
              <a:rPr lang="en-GB" sz="2800" b="1" dirty="0"/>
              <a:t> </a:t>
            </a:r>
          </a:p>
        </p:txBody>
      </p:sp>
      <p:pic>
        <p:nvPicPr>
          <p:cNvPr id="7" name="Picture 6">
            <a:extLst>
              <a:ext uri="{FF2B5EF4-FFF2-40B4-BE49-F238E27FC236}">
                <a16:creationId xmlns:a16="http://schemas.microsoft.com/office/drawing/2014/main" id="{0B37A937-D727-4069-8B3F-A92181582710}"/>
              </a:ext>
            </a:extLst>
          </p:cNvPr>
          <p:cNvPicPr>
            <a:picLocks noChangeAspect="1"/>
          </p:cNvPicPr>
          <p:nvPr/>
        </p:nvPicPr>
        <p:blipFill>
          <a:blip r:embed="rId4"/>
          <a:stretch>
            <a:fillRect/>
          </a:stretch>
        </p:blipFill>
        <p:spPr>
          <a:xfrm>
            <a:off x="870011" y="5234753"/>
            <a:ext cx="7024515" cy="1258122"/>
          </a:xfrm>
          <a:prstGeom prst="rect">
            <a:avLst/>
          </a:prstGeom>
        </p:spPr>
      </p:pic>
      <p:sp>
        <p:nvSpPr>
          <p:cNvPr id="8" name="Footer Placeholder 3"/>
          <p:cNvSpPr>
            <a:spLocks noGrp="1"/>
          </p:cNvSpPr>
          <p:nvPr>
            <p:ph type="ftr" sz="quarter" idx="11"/>
          </p:nvPr>
        </p:nvSpPr>
        <p:spPr>
          <a:xfrm>
            <a:off x="4038600" y="6356350"/>
            <a:ext cx="4114800" cy="365125"/>
          </a:xfrm>
        </p:spPr>
        <p:txBody>
          <a:bodyPr/>
          <a:lstStyle/>
          <a:p>
            <a:r>
              <a:rPr lang="en-GB"/>
              <a:t>Will Seed</a:t>
            </a:r>
          </a:p>
        </p:txBody>
      </p:sp>
    </p:spTree>
    <p:extLst>
      <p:ext uri="{BB962C8B-B14F-4D97-AF65-F5344CB8AC3E}">
        <p14:creationId xmlns:p14="http://schemas.microsoft.com/office/powerpoint/2010/main" val="40448412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Weibull Distribution</a:t>
            </a:r>
          </a:p>
        </p:txBody>
      </p:sp>
      <p:sp>
        <p:nvSpPr>
          <p:cNvPr id="3" name="Content Placeholder 2"/>
          <p:cNvSpPr>
            <a:spLocks noGrp="1"/>
          </p:cNvSpPr>
          <p:nvPr>
            <p:ph idx="1"/>
          </p:nvPr>
        </p:nvSpPr>
        <p:spPr>
          <a:xfrm>
            <a:off x="838200" y="1392488"/>
            <a:ext cx="10515600" cy="1515190"/>
          </a:xfrm>
        </p:spPr>
        <p:txBody>
          <a:bodyPr>
            <a:normAutofit lnSpcReduction="10000"/>
          </a:bodyPr>
          <a:lstStyle/>
          <a:p>
            <a:r>
              <a:rPr lang="en-GB" dirty="0"/>
              <a:t>The </a:t>
            </a:r>
            <a:r>
              <a:rPr lang="en-GB" b="1" dirty="0"/>
              <a:t>Weibull Distribution </a:t>
            </a:r>
            <a:r>
              <a:rPr lang="en-GB" dirty="0"/>
              <a:t>is a popular distribution used in survival analysis, reliability engineering and failure analysis. The distribution is a </a:t>
            </a:r>
            <a:r>
              <a:rPr lang="en-GB" b="1" dirty="0"/>
              <a:t>continuous probability distribution</a:t>
            </a:r>
            <a:r>
              <a:rPr lang="en-GB" dirty="0"/>
              <a:t> for random variables which take values between zero and infinity.</a:t>
            </a:r>
          </a:p>
        </p:txBody>
      </p:sp>
      <p:pic>
        <p:nvPicPr>
          <p:cNvPr id="4" name="Picture 3"/>
          <p:cNvPicPr>
            <a:picLocks noChangeAspect="1"/>
          </p:cNvPicPr>
          <p:nvPr/>
        </p:nvPicPr>
        <p:blipFill>
          <a:blip r:embed="rId3"/>
          <a:stretch>
            <a:fillRect/>
          </a:stretch>
        </p:blipFill>
        <p:spPr>
          <a:xfrm>
            <a:off x="1074822" y="2955804"/>
            <a:ext cx="5418182" cy="3541247"/>
          </a:xfrm>
          <a:prstGeom prst="rect">
            <a:avLst/>
          </a:prstGeom>
        </p:spPr>
      </p:pic>
      <p:sp>
        <p:nvSpPr>
          <p:cNvPr id="5" name="TextBox 4"/>
          <p:cNvSpPr txBox="1"/>
          <p:nvPr/>
        </p:nvSpPr>
        <p:spPr>
          <a:xfrm>
            <a:off x="7314047" y="3153802"/>
            <a:ext cx="4716347" cy="2246769"/>
          </a:xfrm>
          <a:prstGeom prst="rect">
            <a:avLst/>
          </a:prstGeom>
          <a:noFill/>
        </p:spPr>
        <p:txBody>
          <a:bodyPr wrap="square" rtlCol="0">
            <a:spAutoFit/>
          </a:bodyPr>
          <a:lstStyle/>
          <a:p>
            <a:r>
              <a:rPr lang="en-GB" sz="2800" dirty="0"/>
              <a:t>The parameter </a:t>
            </a:r>
            <a:r>
              <a:rPr lang="el-GR" sz="2800" dirty="0"/>
              <a:t>α</a:t>
            </a:r>
            <a:r>
              <a:rPr lang="en-GB" sz="2800" dirty="0"/>
              <a:t> (</a:t>
            </a:r>
            <a:r>
              <a:rPr lang="el-GR" sz="2800" dirty="0"/>
              <a:t>α</a:t>
            </a:r>
            <a:r>
              <a:rPr lang="en-GB" sz="2800" dirty="0"/>
              <a:t> &gt; 0) is called the </a:t>
            </a:r>
            <a:r>
              <a:rPr lang="en-GB" sz="2800" b="1" dirty="0"/>
              <a:t>shape parameter</a:t>
            </a:r>
            <a:r>
              <a:rPr lang="en-GB" sz="2800" dirty="0"/>
              <a:t>.</a:t>
            </a:r>
          </a:p>
          <a:p>
            <a:r>
              <a:rPr lang="en-GB" sz="2800" dirty="0"/>
              <a:t> </a:t>
            </a:r>
          </a:p>
          <a:p>
            <a:r>
              <a:rPr lang="en-GB" sz="2800" dirty="0"/>
              <a:t>The parameter </a:t>
            </a:r>
            <a:r>
              <a:rPr lang="el-GR" sz="2800" dirty="0"/>
              <a:t>λ</a:t>
            </a:r>
            <a:r>
              <a:rPr lang="en-GB" sz="2800" dirty="0"/>
              <a:t> (</a:t>
            </a:r>
            <a:r>
              <a:rPr lang="el-GR" sz="2800" dirty="0"/>
              <a:t>λ</a:t>
            </a:r>
            <a:r>
              <a:rPr lang="en-GB" sz="2800" dirty="0"/>
              <a:t> &gt; 0) is called the </a:t>
            </a:r>
            <a:r>
              <a:rPr lang="en-GB" sz="2800" b="1" dirty="0"/>
              <a:t>scale parameter</a:t>
            </a:r>
            <a:r>
              <a:rPr lang="en-GB" sz="2800" dirty="0"/>
              <a:t>.</a:t>
            </a:r>
          </a:p>
        </p:txBody>
      </p:sp>
      <p:sp>
        <p:nvSpPr>
          <p:cNvPr id="6" name="Footer Placeholder 3"/>
          <p:cNvSpPr>
            <a:spLocks noGrp="1"/>
          </p:cNvSpPr>
          <p:nvPr>
            <p:ph type="ftr" sz="quarter" idx="11"/>
          </p:nvPr>
        </p:nvSpPr>
        <p:spPr>
          <a:xfrm>
            <a:off x="4038600" y="6356350"/>
            <a:ext cx="4114800" cy="365125"/>
          </a:xfrm>
        </p:spPr>
        <p:txBody>
          <a:bodyPr/>
          <a:lstStyle/>
          <a:p>
            <a:r>
              <a:rPr lang="en-GB"/>
              <a:t>Will Seed</a:t>
            </a:r>
          </a:p>
        </p:txBody>
      </p:sp>
    </p:spTree>
    <p:extLst>
      <p:ext uri="{BB962C8B-B14F-4D97-AF65-F5344CB8AC3E}">
        <p14:creationId xmlns:p14="http://schemas.microsoft.com/office/powerpoint/2010/main" val="383660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Likelihood formula</a:t>
            </a:r>
          </a:p>
        </p:txBody>
      </p:sp>
      <p:sp>
        <p:nvSpPr>
          <p:cNvPr id="11" name="TextBox 10"/>
          <p:cNvSpPr txBox="1"/>
          <p:nvPr/>
        </p:nvSpPr>
        <p:spPr>
          <a:xfrm>
            <a:off x="838200" y="1471874"/>
            <a:ext cx="10018222" cy="1107996"/>
          </a:xfrm>
          <a:prstGeom prst="rect">
            <a:avLst/>
          </a:prstGeom>
          <a:noFill/>
        </p:spPr>
        <p:txBody>
          <a:bodyPr wrap="square" rtlCol="0">
            <a:spAutoFit/>
          </a:bodyPr>
          <a:lstStyle/>
          <a:p>
            <a:r>
              <a:rPr lang="en-GB" sz="2200" dirty="0"/>
              <a:t>From methods introduced in MAS2901 we can find the Likelihood function of the Weibull distribution. However, we first need to alter the function to account for censoring.</a:t>
            </a:r>
          </a:p>
        </p:txBody>
      </p:sp>
      <p:pic>
        <p:nvPicPr>
          <p:cNvPr id="3" name="Picture 2">
            <a:extLst>
              <a:ext uri="{FF2B5EF4-FFF2-40B4-BE49-F238E27FC236}">
                <a16:creationId xmlns:a16="http://schemas.microsoft.com/office/drawing/2014/main" id="{ACA3C317-488F-4B00-85E7-7B7D504439C7}"/>
              </a:ext>
            </a:extLst>
          </p:cNvPr>
          <p:cNvPicPr>
            <a:picLocks noChangeAspect="1"/>
          </p:cNvPicPr>
          <p:nvPr/>
        </p:nvPicPr>
        <p:blipFill>
          <a:blip r:embed="rId2"/>
          <a:stretch>
            <a:fillRect/>
          </a:stretch>
        </p:blipFill>
        <p:spPr>
          <a:xfrm>
            <a:off x="3472219" y="3520721"/>
            <a:ext cx="3610970" cy="719979"/>
          </a:xfrm>
          <a:prstGeom prst="rect">
            <a:avLst/>
          </a:prstGeom>
        </p:spPr>
      </p:pic>
      <p:sp>
        <p:nvSpPr>
          <p:cNvPr id="4" name="TextBox 3">
            <a:extLst>
              <a:ext uri="{FF2B5EF4-FFF2-40B4-BE49-F238E27FC236}">
                <a16:creationId xmlns:a16="http://schemas.microsoft.com/office/drawing/2014/main" id="{700BDD40-5ABB-4B45-987D-59B5D174879C}"/>
              </a:ext>
            </a:extLst>
          </p:cNvPr>
          <p:cNvSpPr txBox="1"/>
          <p:nvPr/>
        </p:nvSpPr>
        <p:spPr>
          <a:xfrm>
            <a:off x="838200" y="2639115"/>
            <a:ext cx="9750027" cy="769441"/>
          </a:xfrm>
          <a:prstGeom prst="rect">
            <a:avLst/>
          </a:prstGeom>
          <a:noFill/>
        </p:spPr>
        <p:txBody>
          <a:bodyPr wrap="square" rtlCol="0">
            <a:spAutoFit/>
          </a:bodyPr>
          <a:lstStyle/>
          <a:p>
            <a:r>
              <a:rPr lang="en-GB" sz="2200" dirty="0"/>
              <a:t>If a patient died at </a:t>
            </a:r>
            <a:r>
              <a:rPr lang="en-GB" sz="2200" i="1" dirty="0" err="1"/>
              <a:t>t</a:t>
            </a:r>
            <a:r>
              <a:rPr lang="en-GB" sz="2200" i="1" baseline="-25000" dirty="0" err="1"/>
              <a:t>i</a:t>
            </a:r>
            <a:r>
              <a:rPr lang="en-GB" sz="2200" baseline="-25000" dirty="0"/>
              <a:t> </a:t>
            </a:r>
            <a:r>
              <a:rPr lang="en-GB" sz="2200" dirty="0"/>
              <a:t>, it’s contribution to the likelihood function is the density at that duration, this can be written as the product of the survival and hazard functions.</a:t>
            </a:r>
          </a:p>
        </p:txBody>
      </p:sp>
      <p:sp>
        <p:nvSpPr>
          <p:cNvPr id="5" name="TextBox 4">
            <a:extLst>
              <a:ext uri="{FF2B5EF4-FFF2-40B4-BE49-F238E27FC236}">
                <a16:creationId xmlns:a16="http://schemas.microsoft.com/office/drawing/2014/main" id="{71455AE3-A21B-4A18-BA83-E473754B8139}"/>
              </a:ext>
            </a:extLst>
          </p:cNvPr>
          <p:cNvSpPr txBox="1"/>
          <p:nvPr/>
        </p:nvSpPr>
        <p:spPr>
          <a:xfrm>
            <a:off x="838200" y="4352865"/>
            <a:ext cx="9448800" cy="769441"/>
          </a:xfrm>
          <a:prstGeom prst="rect">
            <a:avLst/>
          </a:prstGeom>
          <a:noFill/>
        </p:spPr>
        <p:txBody>
          <a:bodyPr wrap="square" rtlCol="0">
            <a:spAutoFit/>
          </a:bodyPr>
          <a:lstStyle/>
          <a:p>
            <a:r>
              <a:rPr lang="en-GB" sz="2200" dirty="0"/>
              <a:t>If the patient is still alive at </a:t>
            </a:r>
            <a:r>
              <a:rPr lang="en-GB" sz="2200" i="1" dirty="0" err="1"/>
              <a:t>t</a:t>
            </a:r>
            <a:r>
              <a:rPr lang="en-GB" sz="2200" i="1" baseline="-25000" dirty="0" err="1"/>
              <a:t>i</a:t>
            </a:r>
            <a:r>
              <a:rPr lang="en-GB" sz="2200" baseline="-25000" dirty="0"/>
              <a:t> </a:t>
            </a:r>
            <a:r>
              <a:rPr lang="en-GB" sz="2200" dirty="0"/>
              <a:t>, all we know under censoring is that the lifetime exceeds </a:t>
            </a:r>
            <a:r>
              <a:rPr lang="en-GB" sz="2200" i="1" dirty="0" err="1"/>
              <a:t>t</a:t>
            </a:r>
            <a:r>
              <a:rPr lang="en-GB" sz="2200" i="1" baseline="-25000" dirty="0" err="1"/>
              <a:t>i</a:t>
            </a:r>
            <a:r>
              <a:rPr lang="en-GB" sz="2200" baseline="-25000" dirty="0"/>
              <a:t> </a:t>
            </a:r>
            <a:r>
              <a:rPr lang="en-GB" sz="2200" dirty="0"/>
              <a:t>.</a:t>
            </a:r>
            <a:r>
              <a:rPr lang="en-GB" sz="2200" baseline="-25000" dirty="0"/>
              <a:t> </a:t>
            </a:r>
            <a:r>
              <a:rPr lang="en-GB" sz="2200" dirty="0"/>
              <a:t>Therefore the probability of this event is… </a:t>
            </a:r>
            <a:r>
              <a:rPr lang="en-GB" sz="2200" i="1" baseline="-25000" dirty="0"/>
              <a:t> </a:t>
            </a:r>
            <a:endParaRPr lang="en-GB" sz="2200" dirty="0"/>
          </a:p>
        </p:txBody>
      </p:sp>
      <p:pic>
        <p:nvPicPr>
          <p:cNvPr id="13" name="Picture 12">
            <a:extLst>
              <a:ext uri="{FF2B5EF4-FFF2-40B4-BE49-F238E27FC236}">
                <a16:creationId xmlns:a16="http://schemas.microsoft.com/office/drawing/2014/main" id="{9DD966EC-5627-4290-A7B9-DF4FF108A3B2}"/>
              </a:ext>
            </a:extLst>
          </p:cNvPr>
          <p:cNvPicPr>
            <a:picLocks noChangeAspect="1"/>
          </p:cNvPicPr>
          <p:nvPr/>
        </p:nvPicPr>
        <p:blipFill>
          <a:blip r:embed="rId3"/>
          <a:stretch>
            <a:fillRect/>
          </a:stretch>
        </p:blipFill>
        <p:spPr>
          <a:xfrm>
            <a:off x="4304732" y="5506697"/>
            <a:ext cx="1945943" cy="559918"/>
          </a:xfrm>
          <a:prstGeom prst="rect">
            <a:avLst/>
          </a:prstGeom>
        </p:spPr>
      </p:pic>
      <p:sp>
        <p:nvSpPr>
          <p:cNvPr id="8" name="Footer Placeholder 3"/>
          <p:cNvSpPr>
            <a:spLocks noGrp="1"/>
          </p:cNvSpPr>
          <p:nvPr>
            <p:ph type="ftr" sz="quarter" idx="11"/>
          </p:nvPr>
        </p:nvSpPr>
        <p:spPr>
          <a:xfrm>
            <a:off x="4038600" y="6356350"/>
            <a:ext cx="4114800" cy="365125"/>
          </a:xfrm>
        </p:spPr>
        <p:txBody>
          <a:bodyPr/>
          <a:lstStyle/>
          <a:p>
            <a:r>
              <a:rPr lang="en-GB" dirty="0"/>
              <a:t>Harry Ward</a:t>
            </a:r>
          </a:p>
        </p:txBody>
      </p:sp>
    </p:spTree>
    <p:extLst>
      <p:ext uri="{BB962C8B-B14F-4D97-AF65-F5344CB8AC3E}">
        <p14:creationId xmlns:p14="http://schemas.microsoft.com/office/powerpoint/2010/main" val="534839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02C3B-7109-4CAF-B413-A873D4CDEEDF}"/>
              </a:ext>
            </a:extLst>
          </p:cNvPr>
          <p:cNvSpPr>
            <a:spLocks noGrp="1"/>
          </p:cNvSpPr>
          <p:nvPr>
            <p:ph type="title"/>
          </p:nvPr>
        </p:nvSpPr>
        <p:spPr/>
        <p:txBody>
          <a:bodyPr/>
          <a:lstStyle/>
          <a:p>
            <a:r>
              <a:rPr lang="en-GB" dirty="0"/>
              <a:t>Likelihood formula</a:t>
            </a:r>
          </a:p>
        </p:txBody>
      </p:sp>
      <p:sp>
        <p:nvSpPr>
          <p:cNvPr id="6" name="TextBox 5">
            <a:extLst>
              <a:ext uri="{FF2B5EF4-FFF2-40B4-BE49-F238E27FC236}">
                <a16:creationId xmlns:a16="http://schemas.microsoft.com/office/drawing/2014/main" id="{2B68343C-7378-4B3E-A4D6-9F5032D68842}"/>
              </a:ext>
            </a:extLst>
          </p:cNvPr>
          <p:cNvSpPr txBox="1"/>
          <p:nvPr/>
        </p:nvSpPr>
        <p:spPr>
          <a:xfrm>
            <a:off x="753979" y="3799440"/>
            <a:ext cx="9715500" cy="1107996"/>
          </a:xfrm>
          <a:prstGeom prst="rect">
            <a:avLst/>
          </a:prstGeom>
          <a:noFill/>
        </p:spPr>
        <p:txBody>
          <a:bodyPr wrap="square" rtlCol="0">
            <a:spAutoFit/>
          </a:bodyPr>
          <a:lstStyle/>
          <a:p>
            <a:r>
              <a:rPr lang="en-GB" sz="2200" dirty="0"/>
              <a:t>We can write the two contributions in a single expression. For this to happen, let </a:t>
            </a:r>
            <a:r>
              <a:rPr lang="el-GR" sz="2200" i="1" dirty="0"/>
              <a:t>δ</a:t>
            </a:r>
            <a:r>
              <a:rPr lang="en-GB" sz="2200" i="1" baseline="-25000" dirty="0" err="1"/>
              <a:t>i</a:t>
            </a:r>
            <a:r>
              <a:rPr lang="en-GB" sz="2200" i="1" baseline="-25000" dirty="0"/>
              <a:t> </a:t>
            </a:r>
            <a:r>
              <a:rPr lang="en-GB" sz="2200" dirty="0"/>
              <a:t>be a death indicator, taking the value one if the patient</a:t>
            </a:r>
            <a:r>
              <a:rPr lang="en-GB" sz="2200" i="1" dirty="0"/>
              <a:t> </a:t>
            </a:r>
            <a:r>
              <a:rPr lang="en-GB" sz="2200" i="1" dirty="0" err="1"/>
              <a:t>i</a:t>
            </a:r>
            <a:r>
              <a:rPr lang="en-GB" sz="2200" i="1" dirty="0"/>
              <a:t> </a:t>
            </a:r>
            <a:r>
              <a:rPr lang="en-GB" sz="2200" dirty="0"/>
              <a:t>died and the value zero otherwise. Then the likelihood function can be written as</a:t>
            </a:r>
            <a:endParaRPr lang="en-GB" sz="2200" i="1" baseline="-25000" dirty="0"/>
          </a:p>
        </p:txBody>
      </p:sp>
      <p:pic>
        <p:nvPicPr>
          <p:cNvPr id="7" name="Picture 6">
            <a:extLst>
              <a:ext uri="{FF2B5EF4-FFF2-40B4-BE49-F238E27FC236}">
                <a16:creationId xmlns:a16="http://schemas.microsoft.com/office/drawing/2014/main" id="{8F2961D2-82D6-4D27-BEDF-5D56383734D3}"/>
              </a:ext>
            </a:extLst>
          </p:cNvPr>
          <p:cNvPicPr>
            <a:picLocks noChangeAspect="1"/>
          </p:cNvPicPr>
          <p:nvPr/>
        </p:nvPicPr>
        <p:blipFill>
          <a:blip r:embed="rId2"/>
          <a:stretch>
            <a:fillRect/>
          </a:stretch>
        </p:blipFill>
        <p:spPr>
          <a:xfrm>
            <a:off x="3529226" y="4907436"/>
            <a:ext cx="4000500" cy="1081017"/>
          </a:xfrm>
          <a:prstGeom prst="rect">
            <a:avLst/>
          </a:prstGeom>
        </p:spPr>
      </p:pic>
      <p:pic>
        <p:nvPicPr>
          <p:cNvPr id="8" name="Picture 7">
            <a:extLst>
              <a:ext uri="{FF2B5EF4-FFF2-40B4-BE49-F238E27FC236}">
                <a16:creationId xmlns:a16="http://schemas.microsoft.com/office/drawing/2014/main" id="{2B39E1D0-E406-4231-AE01-B30C2558E999}"/>
              </a:ext>
            </a:extLst>
          </p:cNvPr>
          <p:cNvPicPr>
            <a:picLocks noChangeAspect="1"/>
          </p:cNvPicPr>
          <p:nvPr/>
        </p:nvPicPr>
        <p:blipFill>
          <a:blip r:embed="rId3"/>
          <a:stretch>
            <a:fillRect/>
          </a:stretch>
        </p:blipFill>
        <p:spPr>
          <a:xfrm>
            <a:off x="4556505" y="1471874"/>
            <a:ext cx="1945943" cy="559918"/>
          </a:xfrm>
          <a:prstGeom prst="rect">
            <a:avLst/>
          </a:prstGeom>
        </p:spPr>
      </p:pic>
      <p:sp>
        <p:nvSpPr>
          <p:cNvPr id="9" name="TextBox 8">
            <a:extLst>
              <a:ext uri="{FF2B5EF4-FFF2-40B4-BE49-F238E27FC236}">
                <a16:creationId xmlns:a16="http://schemas.microsoft.com/office/drawing/2014/main" id="{D69B9F95-5758-41E5-89A2-B5D256F10B77}"/>
              </a:ext>
            </a:extLst>
          </p:cNvPr>
          <p:cNvSpPr txBox="1"/>
          <p:nvPr/>
        </p:nvSpPr>
        <p:spPr>
          <a:xfrm>
            <a:off x="753979" y="2028759"/>
            <a:ext cx="9550997" cy="1785104"/>
          </a:xfrm>
          <a:prstGeom prst="rect">
            <a:avLst/>
          </a:prstGeom>
          <a:noFill/>
        </p:spPr>
        <p:txBody>
          <a:bodyPr wrap="square" rtlCol="0">
            <a:spAutoFit/>
          </a:bodyPr>
          <a:lstStyle/>
          <a:p>
            <a:r>
              <a:rPr lang="en-GB" sz="2200" dirty="0"/>
              <a:t>This becomes the contribution of a censored observation to the likelihood. Both types of contribution share the survival function, because in both cases the patient lived up to time </a:t>
            </a:r>
            <a:r>
              <a:rPr lang="en-GB" sz="2200" i="1" dirty="0" err="1"/>
              <a:t>t</a:t>
            </a:r>
            <a:r>
              <a:rPr lang="en-GB" sz="2200" i="1" baseline="-25000" dirty="0" err="1"/>
              <a:t>i</a:t>
            </a:r>
            <a:r>
              <a:rPr lang="en-GB" sz="2200" baseline="-25000" dirty="0"/>
              <a:t> </a:t>
            </a:r>
            <a:r>
              <a:rPr lang="en-GB" sz="2200" dirty="0"/>
              <a:t>. </a:t>
            </a:r>
          </a:p>
          <a:p>
            <a:r>
              <a:rPr lang="en-GB" sz="2200" dirty="0"/>
              <a:t>A death multiplies this contribution by the hazard function, but a censored observation doesn’t.  </a:t>
            </a:r>
          </a:p>
        </p:txBody>
      </p:sp>
      <p:sp>
        <p:nvSpPr>
          <p:cNvPr id="10" name="Footer Placeholder 3"/>
          <p:cNvSpPr>
            <a:spLocks noGrp="1"/>
          </p:cNvSpPr>
          <p:nvPr>
            <p:ph type="ftr" sz="quarter" idx="11"/>
          </p:nvPr>
        </p:nvSpPr>
        <p:spPr>
          <a:xfrm>
            <a:off x="4038600" y="6356350"/>
            <a:ext cx="4114800" cy="365125"/>
          </a:xfrm>
        </p:spPr>
        <p:txBody>
          <a:bodyPr/>
          <a:lstStyle/>
          <a:p>
            <a:r>
              <a:rPr lang="en-GB" dirty="0"/>
              <a:t>Harry Ward</a:t>
            </a:r>
          </a:p>
        </p:txBody>
      </p:sp>
    </p:spTree>
    <p:extLst>
      <p:ext uri="{BB962C8B-B14F-4D97-AF65-F5344CB8AC3E}">
        <p14:creationId xmlns:p14="http://schemas.microsoft.com/office/powerpoint/2010/main" val="844139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Maximum Likelihood Estimator for Weibull Distribution when alpha is known.</a:t>
            </a:r>
          </a:p>
        </p:txBody>
      </p:sp>
      <p:pic>
        <p:nvPicPr>
          <p:cNvPr id="4" name="Picture 3"/>
          <p:cNvPicPr>
            <a:picLocks noChangeAspect="1"/>
          </p:cNvPicPr>
          <p:nvPr/>
        </p:nvPicPr>
        <p:blipFill>
          <a:blip r:embed="rId2"/>
          <a:stretch>
            <a:fillRect/>
          </a:stretch>
        </p:blipFill>
        <p:spPr>
          <a:xfrm>
            <a:off x="426168" y="1644968"/>
            <a:ext cx="9953625" cy="1628775"/>
          </a:xfrm>
          <a:prstGeom prst="rect">
            <a:avLst/>
          </a:prstGeom>
        </p:spPr>
      </p:pic>
      <p:pic>
        <p:nvPicPr>
          <p:cNvPr id="5" name="Picture 4"/>
          <p:cNvPicPr>
            <a:picLocks noChangeAspect="1"/>
          </p:cNvPicPr>
          <p:nvPr/>
        </p:nvPicPr>
        <p:blipFill>
          <a:blip r:embed="rId3"/>
          <a:stretch>
            <a:fillRect/>
          </a:stretch>
        </p:blipFill>
        <p:spPr>
          <a:xfrm>
            <a:off x="525629" y="3576136"/>
            <a:ext cx="11418721" cy="828675"/>
          </a:xfrm>
          <a:prstGeom prst="rect">
            <a:avLst/>
          </a:prstGeom>
        </p:spPr>
      </p:pic>
      <p:pic>
        <p:nvPicPr>
          <p:cNvPr id="6" name="Picture 5"/>
          <p:cNvPicPr>
            <a:picLocks noChangeAspect="1"/>
          </p:cNvPicPr>
          <p:nvPr/>
        </p:nvPicPr>
        <p:blipFill>
          <a:blip r:embed="rId4"/>
          <a:stretch>
            <a:fillRect/>
          </a:stretch>
        </p:blipFill>
        <p:spPr>
          <a:xfrm>
            <a:off x="4124325" y="4578166"/>
            <a:ext cx="3943350" cy="1162050"/>
          </a:xfrm>
          <a:prstGeom prst="rect">
            <a:avLst/>
          </a:prstGeom>
        </p:spPr>
      </p:pic>
      <p:sp>
        <p:nvSpPr>
          <p:cNvPr id="7" name="Footer Placeholder 3"/>
          <p:cNvSpPr>
            <a:spLocks noGrp="1"/>
          </p:cNvSpPr>
          <p:nvPr>
            <p:ph type="ftr" sz="quarter" idx="11"/>
          </p:nvPr>
        </p:nvSpPr>
        <p:spPr>
          <a:xfrm>
            <a:off x="4038600" y="6356350"/>
            <a:ext cx="4114800" cy="365125"/>
          </a:xfrm>
        </p:spPr>
        <p:txBody>
          <a:bodyPr/>
          <a:lstStyle/>
          <a:p>
            <a:r>
              <a:rPr lang="en-GB" dirty="0"/>
              <a:t>Harry Ward</a:t>
            </a:r>
          </a:p>
        </p:txBody>
      </p:sp>
    </p:spTree>
    <p:extLst>
      <p:ext uri="{BB962C8B-B14F-4D97-AF65-F5344CB8AC3E}">
        <p14:creationId xmlns:p14="http://schemas.microsoft.com/office/powerpoint/2010/main" val="2165358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71</TotalTime>
  <Words>1860</Words>
  <Application>Microsoft Office PowerPoint</Application>
  <PresentationFormat>Widescreen</PresentationFormat>
  <Paragraphs>185</Paragraphs>
  <Slides>29</Slides>
  <Notes>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29</vt:i4>
      </vt:variant>
    </vt:vector>
  </HeadingPairs>
  <TitlesOfParts>
    <vt:vector size="37" baseType="lpstr">
      <vt:lpstr>Arial Unicode MS</vt:lpstr>
      <vt:lpstr>等线</vt:lpstr>
      <vt:lpstr>等线 Light</vt:lpstr>
      <vt:lpstr>Arial</vt:lpstr>
      <vt:lpstr>Calibri</vt:lpstr>
      <vt:lpstr>Calibri Light</vt:lpstr>
      <vt:lpstr>Cambria Math</vt:lpstr>
      <vt:lpstr>Office Theme</vt:lpstr>
      <vt:lpstr>Maximum Likelihood Estimation with Right Censoring</vt:lpstr>
      <vt:lpstr>Survival analysis</vt:lpstr>
      <vt:lpstr>Censoring</vt:lpstr>
      <vt:lpstr>The data</vt:lpstr>
      <vt:lpstr>Survival and hazard functions</vt:lpstr>
      <vt:lpstr>Weibull Distribution</vt:lpstr>
      <vt:lpstr>Likelihood formula</vt:lpstr>
      <vt:lpstr>Likelihood formula</vt:lpstr>
      <vt:lpstr>Maximum Likelihood Estimator for Weibull Distribution when alpha is known.</vt:lpstr>
      <vt:lpstr>Maximum Likelihood Estimator for Weibull Distribution when alpha is known.</vt:lpstr>
      <vt:lpstr>Maximum Likelihood Estimator for Weibull Distribution when alpha is known.</vt:lpstr>
      <vt:lpstr>MLE for Cancer data</vt:lpstr>
      <vt:lpstr>Graphs comparing censored data to uncensored data</vt:lpstr>
      <vt:lpstr>Graphs comparing censored data to uncensored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Comparison between different types of distributions in survival analysis</vt:lpstr>
      <vt:lpstr>Lognormal distribution</vt:lpstr>
      <vt:lpstr>Lognormal  distribution result(censoring)</vt:lpstr>
      <vt:lpstr>PowerPoint Presentation</vt:lpstr>
      <vt:lpstr>Gamma distribution</vt:lpstr>
      <vt:lpstr>Gamma distribution result(censoring)                                           </vt:lpstr>
      <vt:lpstr>PowerPoint Presentation</vt:lpstr>
      <vt:lpstr>Conclusion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Maximum Likelihood Estimation with Right Censoring</dc:title>
  <dc:creator>will seed</dc:creator>
  <cp:lastModifiedBy>Nick Tan (UG)</cp:lastModifiedBy>
  <cp:revision>7</cp:revision>
  <dcterms:created xsi:type="dcterms:W3CDTF">2019-05-07T18:31:41Z</dcterms:created>
  <dcterms:modified xsi:type="dcterms:W3CDTF">2019-05-07T21:10:53Z</dcterms:modified>
</cp:coreProperties>
</file>